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68" r:id="rId3"/>
    <p:sldId id="269" r:id="rId4"/>
    <p:sldId id="256" r:id="rId5"/>
    <p:sldId id="258" r:id="rId6"/>
    <p:sldId id="260" r:id="rId7"/>
    <p:sldId id="259" r:id="rId8"/>
    <p:sldId id="262" r:id="rId9"/>
    <p:sldId id="266" r:id="rId10"/>
    <p:sldId id="276" r:id="rId11"/>
    <p:sldId id="278" r:id="rId12"/>
    <p:sldId id="280" r:id="rId13"/>
    <p:sldId id="279" r:id="rId14"/>
    <p:sldId id="281" r:id="rId15"/>
    <p:sldId id="282" r:id="rId16"/>
    <p:sldId id="264" r:id="rId17"/>
    <p:sldId id="287" r:id="rId18"/>
    <p:sldId id="267" r:id="rId19"/>
    <p:sldId id="265" r:id="rId20"/>
    <p:sldId id="274" r:id="rId21"/>
    <p:sldId id="285" r:id="rId22"/>
    <p:sldId id="283" r:id="rId23"/>
    <p:sldId id="284" r:id="rId24"/>
    <p:sldId id="286" r:id="rId25"/>
    <p:sldId id="270" r:id="rId26"/>
    <p:sldId id="272" r:id="rId27"/>
    <p:sldId id="273" r:id="rId28"/>
    <p:sldId id="263" r:id="rId29"/>
    <p:sldId id="27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p:normalViewPr>
  <p:slideViewPr>
    <p:cSldViewPr snapToGrid="0">
      <p:cViewPr varScale="1">
        <p:scale>
          <a:sx n="86" d="100"/>
          <a:sy n="86" d="100"/>
        </p:scale>
        <p:origin x="47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DCC85F29-80AF-436F-9B3B-CFF0BB32422D}" type="datetimeFigureOut">
              <a:rPr lang="de-DE" smtClean="0"/>
              <a:t>03.02.2022</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3777587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Mastertitelformat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DCC85F29-80AF-436F-9B3B-CFF0BB32422D}" type="datetimeFigureOut">
              <a:rPr lang="de-DE" smtClean="0"/>
              <a:t>03.02.2022</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69886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DCC85F29-80AF-436F-9B3B-CFF0BB32422D}" type="datetimeFigureOut">
              <a:rPr lang="de-DE" smtClean="0"/>
              <a:t>03.02.2022</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43D787-59CA-4042-95D7-ACEE8C228E98}" type="slidenum">
              <a:rPr lang="de-DE" smtClean="0"/>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553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Mastertitelformat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DCC85F29-80AF-436F-9B3B-CFF0BB32422D}" type="datetimeFigureOut">
              <a:rPr lang="de-DE" smtClean="0"/>
              <a:t>03.02.2022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1582706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DCC85F29-80AF-436F-9B3B-CFF0BB32422D}" type="datetimeFigureOut">
              <a:rPr lang="de-DE" smtClean="0"/>
              <a:t>03.02.2022</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43D787-59CA-4042-95D7-ACEE8C228E98}" type="slidenum">
              <a:rPr lang="de-DE" smtClean="0"/>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56960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DCC85F29-80AF-436F-9B3B-CFF0BB32422D}" type="datetimeFigureOut">
              <a:rPr lang="de-DE" smtClean="0"/>
              <a:t>03.02.2022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196301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CC85F29-80AF-436F-9B3B-CFF0BB32422D}" type="datetimeFigureOut">
              <a:rPr lang="de-DE" smtClean="0"/>
              <a:t>03.02.2022</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3692825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CC85F29-80AF-436F-9B3B-CFF0BB32422D}" type="datetimeFigureOut">
              <a:rPr lang="de-DE" smtClean="0"/>
              <a:t>03.02.2022</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120371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Mastertitelformat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CC85F29-80AF-436F-9B3B-CFF0BB32422D}" type="datetimeFigureOut">
              <a:rPr lang="de-DE" smtClean="0"/>
              <a:t>03.02.2022</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1303855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DCC85F29-80AF-436F-9B3B-CFF0BB32422D}" type="datetimeFigureOut">
              <a:rPr lang="de-DE" smtClean="0"/>
              <a:t>03.02.2022</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898362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DCC85F29-80AF-436F-9B3B-CFF0BB32422D}" type="datetimeFigureOut">
              <a:rPr lang="de-DE" smtClean="0"/>
              <a:t>03.02.2022</a:t>
            </a:fld>
            <a:endParaRPr lang="de-DE"/>
          </a:p>
        </p:txBody>
      </p:sp>
      <p:sp>
        <p:nvSpPr>
          <p:cNvPr id="6" name="Footer Placeholder 5"/>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605777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CC85F29-80AF-436F-9B3B-CFF0BB32422D}" type="datetimeFigureOut">
              <a:rPr lang="de-DE" smtClean="0"/>
              <a:t>03.02.2022</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33816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DCC85F29-80AF-436F-9B3B-CFF0BB32422D}" type="datetimeFigureOut">
              <a:rPr lang="de-DE" smtClean="0"/>
              <a:t>03.02.2022</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17151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85F29-80AF-436F-9B3B-CFF0BB32422D}" type="datetimeFigureOut">
              <a:rPr lang="de-DE" smtClean="0"/>
              <a:t>03.02.2022</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216302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Mastertitelformat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DCC85F29-80AF-436F-9B3B-CFF0BB32422D}" type="datetimeFigureOut">
              <a:rPr lang="de-DE" smtClean="0"/>
              <a:t>03.02.2022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207965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DCC85F29-80AF-436F-9B3B-CFF0BB32422D}" type="datetimeFigureOut">
              <a:rPr lang="de-DE" smtClean="0"/>
              <a:t>03.02.2022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43D787-59CA-4042-95D7-ACEE8C228E98}" type="slidenum">
              <a:rPr lang="de-DE" smtClean="0"/>
              <a:t>‹Nr.›</a:t>
            </a:fld>
            <a:endParaRPr lang="de-DE"/>
          </a:p>
        </p:txBody>
      </p:sp>
    </p:spTree>
    <p:extLst>
      <p:ext uri="{BB962C8B-B14F-4D97-AF65-F5344CB8AC3E}">
        <p14:creationId xmlns:p14="http://schemas.microsoft.com/office/powerpoint/2010/main" val="2548969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C85F29-80AF-436F-9B3B-CFF0BB32422D}" type="datetimeFigureOut">
              <a:rPr lang="de-DE" smtClean="0"/>
              <a:t>03.02.2022</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A43D787-59CA-4042-95D7-ACEE8C228E98}" type="slidenum">
              <a:rPr lang="de-DE" smtClean="0"/>
              <a:t>‹Nr.›</a:t>
            </a:fld>
            <a:endParaRPr lang="de-DE"/>
          </a:p>
        </p:txBody>
      </p:sp>
    </p:spTree>
    <p:extLst>
      <p:ext uri="{BB962C8B-B14F-4D97-AF65-F5344CB8AC3E}">
        <p14:creationId xmlns:p14="http://schemas.microsoft.com/office/powerpoint/2010/main" val="316013269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71951AC-24D5-46C9-BAD6-3013DB77216F}"/>
              </a:ext>
            </a:extLst>
          </p:cNvPr>
          <p:cNvSpPr>
            <a:spLocks noGrp="1"/>
          </p:cNvSpPr>
          <p:nvPr>
            <p:ph idx="1"/>
          </p:nvPr>
        </p:nvSpPr>
        <p:spPr>
          <a:xfrm>
            <a:off x="1542553" y="349857"/>
            <a:ext cx="9962059" cy="5561365"/>
          </a:xfrm>
        </p:spPr>
        <p:txBody>
          <a:bodyPr>
            <a:normAutofit fontScale="92500" lnSpcReduction="10000"/>
          </a:bodyPr>
          <a:lstStyle/>
          <a:p>
            <a:endParaRPr lang="de-DE" i="1" dirty="0">
              <a:effectLst/>
            </a:endParaRPr>
          </a:p>
          <a:p>
            <a:r>
              <a:rPr lang="de-DE" sz="2400" i="1" dirty="0">
                <a:effectLst/>
              </a:rPr>
              <a:t>“Ich beschäftige mich gegenwärtig verstärkt mit dem Ausharren. Dies liegt vielleicht daran, dass ich mich zurzeit in den Mittfünfzigern befinde. Was auch immer der Grund ist, darum kreisen meine Gedanken. Zur Ehre Christi möchte ich mein Leben zu einem guten Abschluss bringen und in Frieden sterben können. Allerdings habe ich zu viele Menschen gesehen, die aufgegeben haben und gefallen oder gescheitert sind, um irgendetwas für selbstverständlich zu halten. »Daher, wer zu stehen meint, sehe zu, dass er nicht falle« (1. Korinther 10,12). Aber ich glaube nicht, dass dies der Hauptgrund ist, weshalb ich so oft über das Ausharren nachdenke. Ich glaube, es ist eine Kombination aus allgemeiner Sorge und biblischer Dringlichkeit. Die Welt beunruhigt uns. Sie ist nicht sicher und scheint brüchig und instabil....” </a:t>
            </a:r>
          </a:p>
          <a:p>
            <a:endParaRPr lang="de-DE" sz="2400" i="1" dirty="0">
              <a:effectLst/>
            </a:endParaRPr>
          </a:p>
          <a:p>
            <a:r>
              <a:rPr lang="de-DE" sz="2400" i="1" dirty="0">
                <a:effectLst/>
              </a:rPr>
              <a:t>(John </a:t>
            </a:r>
            <a:r>
              <a:rPr lang="de-DE" sz="2400" dirty="0">
                <a:effectLst/>
              </a:rPr>
              <a:t>Piper in Beharrlich in Geduld, S.17).</a:t>
            </a:r>
          </a:p>
          <a:p>
            <a:pPr marL="0" indent="0">
              <a:buNone/>
            </a:pPr>
            <a:endParaRPr lang="de-DE" dirty="0"/>
          </a:p>
        </p:txBody>
      </p:sp>
    </p:spTree>
    <p:extLst>
      <p:ext uri="{BB962C8B-B14F-4D97-AF65-F5344CB8AC3E}">
        <p14:creationId xmlns:p14="http://schemas.microsoft.com/office/powerpoint/2010/main" val="419033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a:xfrm>
            <a:off x="1829446" y="306333"/>
            <a:ext cx="8911687" cy="1280890"/>
          </a:xfrm>
        </p:spPr>
        <p:txBody>
          <a:bodyPr/>
          <a:lstStyle/>
          <a:p>
            <a:r>
              <a:rPr lang="de-DE" dirty="0"/>
              <a:t>Die Gewissheit der Rechtfertigung I</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1669002" y="1047565"/>
            <a:ext cx="9667782" cy="6010183"/>
          </a:xfrm>
        </p:spPr>
        <p:txBody>
          <a:bodyPr>
            <a:normAutofit/>
          </a:bodyPr>
          <a:lstStyle/>
          <a:p>
            <a:pPr marL="0" indent="0">
              <a:buNone/>
            </a:pPr>
            <a:r>
              <a:rPr lang="de-DE" sz="2400" dirty="0"/>
              <a:t>Calvin </a:t>
            </a:r>
            <a:r>
              <a:rPr lang="de-DE" sz="2400" b="1" dirty="0"/>
              <a:t>definiert Glauben </a:t>
            </a:r>
            <a:r>
              <a:rPr lang="de-DE" sz="2400" dirty="0"/>
              <a:t>so: </a:t>
            </a:r>
          </a:p>
          <a:p>
            <a:pPr marL="0" indent="0">
              <a:buNone/>
            </a:pPr>
            <a:r>
              <a:rPr lang="de-DE" sz="2400" dirty="0"/>
              <a:t>„</a:t>
            </a:r>
            <a:r>
              <a:rPr lang="de-DE" sz="2800" dirty="0"/>
              <a:t>Jetzt sind wir soweit, dass wir eine richtige Beschreibung vom Wesen des Glaubens geben können; wir müssen sagen: Er ist die feste und gewisse Erkenntnis des göttlichen Wohlwollens gegen uns, die sich auf die Wahrheit der in Christus uns dargebotenen Gnadenverheißung stütz und durch den Heiligen Geist unserem Verstand geoffenbart und in unserem Herzen versiegelt wird“ (</a:t>
            </a:r>
            <a:r>
              <a:rPr lang="de-DE" sz="2800" dirty="0" err="1"/>
              <a:t>Institutio</a:t>
            </a:r>
            <a:r>
              <a:rPr lang="de-DE" sz="2800" dirty="0"/>
              <a:t>, III,2,7)</a:t>
            </a:r>
          </a:p>
          <a:p>
            <a:pPr marL="0" indent="0">
              <a:buNone/>
            </a:pPr>
            <a:endParaRPr lang="de-DE" sz="2400" dirty="0"/>
          </a:p>
          <a:p>
            <a:pPr marL="0" indent="0">
              <a:buNone/>
            </a:pPr>
            <a:r>
              <a:rPr lang="de-DE" sz="2400" dirty="0"/>
              <a:t>Was denkt ihr über diese Definition?</a:t>
            </a:r>
          </a:p>
        </p:txBody>
      </p:sp>
    </p:spTree>
    <p:extLst>
      <p:ext uri="{BB962C8B-B14F-4D97-AF65-F5344CB8AC3E}">
        <p14:creationId xmlns:p14="http://schemas.microsoft.com/office/powerpoint/2010/main" val="213626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a:xfrm>
            <a:off x="1829446" y="306333"/>
            <a:ext cx="8911687" cy="1280890"/>
          </a:xfrm>
        </p:spPr>
        <p:txBody>
          <a:bodyPr/>
          <a:lstStyle/>
          <a:p>
            <a:r>
              <a:rPr lang="de-DE" dirty="0"/>
              <a:t>Die Gewissheit der Rechtfertigung II</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2104009" y="1438183"/>
            <a:ext cx="9400604" cy="5299968"/>
          </a:xfrm>
        </p:spPr>
        <p:txBody>
          <a:bodyPr>
            <a:normAutofit/>
          </a:bodyPr>
          <a:lstStyle/>
          <a:p>
            <a:pPr marL="0" indent="0">
              <a:buNone/>
            </a:pPr>
            <a:r>
              <a:rPr lang="de-DE" dirty="0"/>
              <a:t>Später im Werk: Der </a:t>
            </a:r>
            <a:r>
              <a:rPr lang="de-DE" b="1" dirty="0"/>
              <a:t>Glaube</a:t>
            </a:r>
            <a:r>
              <a:rPr lang="de-DE" dirty="0"/>
              <a:t> ist eine </a:t>
            </a:r>
            <a:r>
              <a:rPr lang="de-DE" b="1" dirty="0"/>
              <a:t>gewisse (sichere) Erkenntnis</a:t>
            </a:r>
          </a:p>
          <a:p>
            <a:pPr marL="0" indent="0">
              <a:buNone/>
            </a:pPr>
            <a:r>
              <a:rPr lang="de-DE" dirty="0"/>
              <a:t>„</a:t>
            </a:r>
            <a:r>
              <a:rPr lang="de-DE" sz="2000" dirty="0"/>
              <a:t>Jetzt stellen wir also fest, dass die Erkenntnis des Glaubens in der Gewissheit, nicht aber eigentlich im Begreifen besteht…</a:t>
            </a:r>
          </a:p>
          <a:p>
            <a:pPr marL="0" indent="0">
              <a:buNone/>
            </a:pPr>
            <a:r>
              <a:rPr lang="de-DE" sz="2000" dirty="0"/>
              <a:t>Wir nennen ferner die Erkenntnis des Glauben „fest und </a:t>
            </a:r>
            <a:r>
              <a:rPr lang="de-DE" sz="2000" dirty="0" err="1"/>
              <a:t>gewiß</a:t>
            </a:r>
            <a:r>
              <a:rPr lang="de-DE" sz="2000" dirty="0"/>
              <a:t>“ um damit die Beständigkeit der Überzeugung kräftiger zum Ausdruck zu bringen. Denn der Glaube begnügt sich nicht mit einer ungewissen, schwankenden Meinung (…), sondern er erfordert eine volle und feste Gewissheit, wie man sie über festgestellte und erprobte Dinge zu haben pflegt…</a:t>
            </a:r>
          </a:p>
          <a:p>
            <a:pPr marL="0" indent="0">
              <a:buNone/>
            </a:pPr>
            <a:r>
              <a:rPr lang="de-DE" sz="2000" dirty="0"/>
              <a:t>Wahrhaft gläubig ist nur ein Mensch, der mit fester Gewissheit überzeugt ist, dass Gott sein gnädiger und wohlgesinnter Vater ist, und der von seiner Güte alles erwartet, nur ein Mensch, der auf die Verheißungen des göttlichen Wohlwollens gegen ihn vertraut und deshalb die Seligkeit, frei vom Zweifel, kühnlich erwartet“ (</a:t>
            </a:r>
            <a:r>
              <a:rPr lang="de-DE" sz="2000" dirty="0" err="1"/>
              <a:t>Institutio</a:t>
            </a:r>
            <a:r>
              <a:rPr lang="de-DE" sz="2000" dirty="0"/>
              <a:t>, III,2,14,15,16)</a:t>
            </a:r>
          </a:p>
        </p:txBody>
      </p:sp>
    </p:spTree>
    <p:extLst>
      <p:ext uri="{BB962C8B-B14F-4D97-AF65-F5344CB8AC3E}">
        <p14:creationId xmlns:p14="http://schemas.microsoft.com/office/powerpoint/2010/main" val="1799314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a:xfrm>
            <a:off x="1829446" y="306333"/>
            <a:ext cx="8911687" cy="1280890"/>
          </a:xfrm>
        </p:spPr>
        <p:txBody>
          <a:bodyPr/>
          <a:lstStyle/>
          <a:p>
            <a:r>
              <a:rPr lang="de-DE" dirty="0"/>
              <a:t>Die Gewissheit der Rechtfertigung III</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1450867" y="976544"/>
            <a:ext cx="9894795" cy="5881455"/>
          </a:xfrm>
        </p:spPr>
        <p:txBody>
          <a:bodyPr>
            <a:normAutofit fontScale="62500" lnSpcReduction="20000"/>
          </a:bodyPr>
          <a:lstStyle/>
          <a:p>
            <a:pPr marL="0" indent="0">
              <a:buNone/>
            </a:pPr>
            <a:r>
              <a:rPr lang="de-DE" sz="4500" dirty="0"/>
              <a:t>Wie erlebt der Christ </a:t>
            </a:r>
            <a:r>
              <a:rPr lang="de-DE" sz="4500" b="1" dirty="0"/>
              <a:t>seinen Glauben</a:t>
            </a:r>
            <a:r>
              <a:rPr lang="de-DE" sz="4500" dirty="0"/>
              <a:t>?</a:t>
            </a:r>
          </a:p>
          <a:p>
            <a:pPr marL="0" indent="0">
              <a:buNone/>
            </a:pPr>
            <a:r>
              <a:rPr lang="de-DE" sz="3800" dirty="0"/>
              <a:t>„Was die Gläubigen erfahren, das ist etwas ganz anderes; oft widerfährt es ihnen, dass sie beim Überdenken der göttlichen Gnade gegen sie von Unruhe angefochten werden, ja, mitunter werden sie von fürchterlichstem Schrecken erschüttert, gewaltig ist die Wucht der Anfechtungen, die ihr Inneres zu verwirren trachten – und das alles scheint sich mit der Gewissheit des Glaubens nicht wohl zu reimen! Wenn wir also wollen, dass die Lehre, wie wir sie oben entwickelten, Bestand haben soll, so müssen wir diesen Knoten auflösen. </a:t>
            </a:r>
          </a:p>
          <a:p>
            <a:pPr marL="0" indent="0">
              <a:buNone/>
            </a:pPr>
            <a:r>
              <a:rPr lang="de-DE" sz="3800" b="1" dirty="0"/>
              <a:t>Wenn wir lehren, dass der Glaube gewiss und sicher sein soll, so verstehen wir darunter ganz gewiss nicht eine Gewissheit, die kein Zweifel mehr berührte, keine Sicherheit, die keine Sorge und Angst mehr bedrängte; nein wir sagen, dass die Gläubigen immerfort im Kampfe liegen gegen ihren eigenen Mangel an Vertrauen </a:t>
            </a:r>
            <a:r>
              <a:rPr lang="de-DE" sz="3800" dirty="0"/>
              <a:t>(</a:t>
            </a:r>
            <a:r>
              <a:rPr lang="de-DE" sz="3800" dirty="0" err="1"/>
              <a:t>Institutio</a:t>
            </a:r>
            <a:r>
              <a:rPr lang="de-DE" sz="3800" dirty="0"/>
              <a:t>, III,2,17)</a:t>
            </a:r>
          </a:p>
          <a:p>
            <a:pPr marL="0" indent="0">
              <a:buNone/>
            </a:pPr>
            <a:endParaRPr lang="de-DE" dirty="0"/>
          </a:p>
        </p:txBody>
      </p:sp>
    </p:spTree>
    <p:extLst>
      <p:ext uri="{BB962C8B-B14F-4D97-AF65-F5344CB8AC3E}">
        <p14:creationId xmlns:p14="http://schemas.microsoft.com/office/powerpoint/2010/main" val="2527469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a:xfrm>
            <a:off x="1829446" y="306333"/>
            <a:ext cx="8911687" cy="1280890"/>
          </a:xfrm>
        </p:spPr>
        <p:txBody>
          <a:bodyPr/>
          <a:lstStyle/>
          <a:p>
            <a:r>
              <a:rPr lang="de-DE" dirty="0"/>
              <a:t>Die Gewissheit der Rechtfertigung IV</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1829447" y="1074199"/>
            <a:ext cx="9933466" cy="5885894"/>
          </a:xfrm>
        </p:spPr>
        <p:txBody>
          <a:bodyPr>
            <a:normAutofit fontScale="92500" lnSpcReduction="10000"/>
          </a:bodyPr>
          <a:lstStyle/>
          <a:p>
            <a:pPr marL="0" indent="0">
              <a:buNone/>
            </a:pPr>
            <a:r>
              <a:rPr lang="de-DE" sz="2400" dirty="0"/>
              <a:t>Der Christ lebt in der Spannung von Geist und Fleisch</a:t>
            </a:r>
          </a:p>
          <a:p>
            <a:pPr marL="0" indent="0">
              <a:buNone/>
            </a:pPr>
            <a:r>
              <a:rPr lang="de-DE" sz="2400" dirty="0"/>
              <a:t>„…weil unser Herz nach seinem natürlichen Trieb zum Unglauben geneigt ist. Dann kommen die Anfechtungen hinzu und fallen uns, unendlich an Zahl, vielgestaltig in ihrer Art, immer wieder mit großem Ungestüm an. Vor allem wird unser Gewissen selber von der auf ihm liegenden Last der Sünden niedergedrückt, und bald klagt und seufzt es bei sich selbst, bald beschuldigt es sich (….). Wenn uns nun Widerwärtigkeit den Zorn Gottes anzeigt, wenn unser Gewissen Beweis und Ursache dieses Zorns bei sich selber findet, so nimmt der Unglaube daraus immer Geschosse und Sturmwerkezuge, um unseren Glauben zu Boden zu werfen“ (</a:t>
            </a:r>
            <a:r>
              <a:rPr lang="de-DE" sz="2400" dirty="0" err="1"/>
              <a:t>Institutio</a:t>
            </a:r>
            <a:r>
              <a:rPr lang="de-DE" sz="2400" dirty="0"/>
              <a:t>, III, 2,20)</a:t>
            </a:r>
          </a:p>
          <a:p>
            <a:pPr marL="0" indent="0">
              <a:buNone/>
            </a:pPr>
            <a:r>
              <a:rPr lang="de-DE" sz="2400" dirty="0"/>
              <a:t>„Die Wurzel des Glaubens wird nie aus einem frommen Herzen ausgerissen, sondern sie bleibt ganz in der Tiefe doch fest hängen, wie sehr sie auch abgeschlagen zu sein und sich hin und her zu neigen scheint; das Licht des Glaubens wird nie dermaßen verdunkelt oder ausgelöscht, dass es nicht wenigstens unter der Asche noch </a:t>
            </a:r>
            <a:r>
              <a:rPr lang="de-DE" sz="2400" dirty="0" err="1"/>
              <a:t>glimmte</a:t>
            </a:r>
            <a:r>
              <a:rPr lang="de-DE" sz="2400" dirty="0"/>
              <a:t>.“ (Institutio,III,2,21)</a:t>
            </a:r>
          </a:p>
          <a:p>
            <a:pPr marL="0" indent="0">
              <a:buNone/>
            </a:pPr>
            <a:endParaRPr lang="de-DE" dirty="0"/>
          </a:p>
        </p:txBody>
      </p:sp>
    </p:spTree>
    <p:extLst>
      <p:ext uri="{BB962C8B-B14F-4D97-AF65-F5344CB8AC3E}">
        <p14:creationId xmlns:p14="http://schemas.microsoft.com/office/powerpoint/2010/main" val="1856352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a:xfrm>
            <a:off x="1829446" y="306333"/>
            <a:ext cx="8911687" cy="1280890"/>
          </a:xfrm>
        </p:spPr>
        <p:txBody>
          <a:bodyPr/>
          <a:lstStyle/>
          <a:p>
            <a:r>
              <a:rPr lang="de-DE" dirty="0"/>
              <a:t>Die Gewissheit der Rechtfertigung bei Calvin - Definition</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2485748" y="1455938"/>
            <a:ext cx="9018864" cy="4455284"/>
          </a:xfrm>
        </p:spPr>
        <p:txBody>
          <a:bodyPr>
            <a:normAutofit/>
          </a:bodyPr>
          <a:lstStyle/>
          <a:p>
            <a:pPr marL="0" indent="0">
              <a:buNone/>
            </a:pPr>
            <a:endParaRPr lang="de-DE" sz="2400" dirty="0"/>
          </a:p>
          <a:p>
            <a:pPr>
              <a:buAutoNum type="arabicPeriod"/>
            </a:pPr>
            <a:r>
              <a:rPr lang="de-DE" sz="2400" dirty="0"/>
              <a:t>Es gibt Gewissheit des Glaubens, weil sie auf Christus gegründet ist.</a:t>
            </a:r>
          </a:p>
          <a:p>
            <a:pPr>
              <a:buAutoNum type="arabicPeriod"/>
            </a:pPr>
            <a:r>
              <a:rPr lang="de-DE" sz="2400" dirty="0"/>
              <a:t>Diese Gewissheit Christi steht im Bewusstsein des Gläubigen unter Spannung und ist oft angefochten</a:t>
            </a:r>
          </a:p>
          <a:p>
            <a:pPr>
              <a:buAutoNum type="arabicPeriod"/>
            </a:pPr>
            <a:r>
              <a:rPr lang="de-DE" sz="2400" dirty="0"/>
              <a:t>Der Unterschied zwischen der Definition und der Erfahrung des Glaubens wird durch den Kampf von Fleisch und Geist, in dem der Gläubige steckt erklärt. Es ist Teil der Spannung: „Bereits jetzt, aber noch nicht“</a:t>
            </a:r>
          </a:p>
        </p:txBody>
      </p:sp>
    </p:spTree>
    <p:extLst>
      <p:ext uri="{BB962C8B-B14F-4D97-AF65-F5344CB8AC3E}">
        <p14:creationId xmlns:p14="http://schemas.microsoft.com/office/powerpoint/2010/main" val="3638594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a:xfrm>
            <a:off x="1829446" y="306333"/>
            <a:ext cx="8911687" cy="1280890"/>
          </a:xfrm>
        </p:spPr>
        <p:txBody>
          <a:bodyPr>
            <a:normAutofit fontScale="90000"/>
          </a:bodyPr>
          <a:lstStyle/>
          <a:p>
            <a:r>
              <a:rPr lang="de-DE" dirty="0"/>
              <a:t>Bibelarbeit: Die Spannung des Glaubens zwischen Gewissheit und Zweifel</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2485748" y="1455937"/>
            <a:ext cx="9018864" cy="5095729"/>
          </a:xfrm>
        </p:spPr>
        <p:txBody>
          <a:bodyPr>
            <a:normAutofit/>
          </a:bodyPr>
          <a:lstStyle/>
          <a:p>
            <a:pPr marL="0" indent="0">
              <a:buNone/>
            </a:pPr>
            <a:r>
              <a:rPr lang="de-DE" sz="2400" dirty="0">
                <a:effectLst/>
                <a:latin typeface="Calibri" panose="020F0502020204030204" pitchFamily="34" charset="0"/>
              </a:rPr>
              <a:t>“</a:t>
            </a:r>
            <a:r>
              <a:rPr lang="de-DE" sz="2400" i="1" dirty="0">
                <a:effectLst/>
                <a:latin typeface="Calibri" panose="020F0502020204030204" pitchFamily="34" charset="0"/>
              </a:rPr>
              <a:t>Was betrübst du dich, meine Seele, und bist so unruhig in mir? Harre auf Gott; denn ich werde ihm noch danken, dass er mir hilft mit seinem Angesicht.</a:t>
            </a:r>
            <a:r>
              <a:rPr lang="de-DE" sz="2400" dirty="0">
                <a:effectLst/>
                <a:latin typeface="Calibri" panose="020F0502020204030204" pitchFamily="34" charset="0"/>
              </a:rPr>
              <a:t>” (Psalm 42,6, LU) </a:t>
            </a:r>
            <a:endParaRPr lang="de-DE" sz="2400" dirty="0">
              <a:latin typeface="Calibri" panose="020F0502020204030204" pitchFamily="34" charset="0"/>
            </a:endParaRPr>
          </a:p>
          <a:p>
            <a:pPr marL="0" indent="0">
              <a:buNone/>
            </a:pPr>
            <a:r>
              <a:rPr lang="de-DE" sz="2400" dirty="0">
                <a:effectLst/>
                <a:latin typeface="Calibri" panose="020F0502020204030204" pitchFamily="34" charset="0"/>
              </a:rPr>
              <a:t>“</a:t>
            </a:r>
            <a:r>
              <a:rPr lang="de-DE" sz="2400" i="1" dirty="0">
                <a:effectLst/>
                <a:latin typeface="Calibri" panose="020F0502020204030204" pitchFamily="34" charset="0"/>
              </a:rPr>
              <a:t>Ich sprach wohl in meinem Zagen: Ich bin von deinen Augen verstoßen. Doch du hörtest die Stimme meines Flehens, als ich zu dir schrie. Liebet den </a:t>
            </a:r>
            <a:r>
              <a:rPr lang="de-DE" sz="2400" i="1" cap="small" dirty="0">
                <a:effectLst/>
                <a:latin typeface="Calibri" panose="020F0502020204030204" pitchFamily="34" charset="0"/>
              </a:rPr>
              <a:t>Herrn</a:t>
            </a:r>
            <a:r>
              <a:rPr lang="de-DE" sz="2400" i="1" dirty="0">
                <a:effectLst/>
                <a:latin typeface="Calibri" panose="020F0502020204030204" pitchFamily="34" charset="0"/>
              </a:rPr>
              <a:t>, alle seine Heiligen! Die Gläubigen behütet der </a:t>
            </a:r>
            <a:r>
              <a:rPr lang="de-DE" sz="2400" i="1" cap="small" dirty="0">
                <a:effectLst/>
                <a:latin typeface="Calibri" panose="020F0502020204030204" pitchFamily="34" charset="0"/>
              </a:rPr>
              <a:t>Herr</a:t>
            </a:r>
            <a:r>
              <a:rPr lang="de-DE" sz="2400" i="1" dirty="0">
                <a:effectLst/>
                <a:latin typeface="Calibri" panose="020F0502020204030204" pitchFamily="34" charset="0"/>
              </a:rPr>
              <a:t> und vergilt reichlich dem, der Hochmut übt. Seid getrost und unverzagt alle, die ihr des </a:t>
            </a:r>
            <a:r>
              <a:rPr lang="de-DE" sz="2400" i="1" cap="small" dirty="0">
                <a:effectLst/>
                <a:latin typeface="Calibri" panose="020F0502020204030204" pitchFamily="34" charset="0"/>
              </a:rPr>
              <a:t>Herrn</a:t>
            </a:r>
            <a:r>
              <a:rPr lang="de-DE" sz="2400" i="1" dirty="0">
                <a:effectLst/>
                <a:latin typeface="Calibri" panose="020F0502020204030204" pitchFamily="34" charset="0"/>
              </a:rPr>
              <a:t> harret!</a:t>
            </a:r>
            <a:r>
              <a:rPr lang="de-DE" sz="2400" dirty="0">
                <a:effectLst/>
                <a:latin typeface="Calibri" panose="020F0502020204030204" pitchFamily="34" charset="0"/>
              </a:rPr>
              <a:t>” (Psalm 31,23–25, LU) </a:t>
            </a:r>
          </a:p>
          <a:p>
            <a:pPr marL="0" indent="0">
              <a:buNone/>
            </a:pPr>
            <a:r>
              <a:rPr lang="de-DE" sz="2400" dirty="0">
                <a:effectLst/>
                <a:latin typeface="Calibri" panose="020F0502020204030204" pitchFamily="34" charset="0"/>
                <a:ea typeface="Times New Roman" panose="02020603050405020304" pitchFamily="18" charset="0"/>
                <a:cs typeface="Times New Roman" panose="02020603050405020304" pitchFamily="18" charset="0"/>
              </a:rPr>
              <a:t>“</a:t>
            </a:r>
            <a:r>
              <a:rPr lang="de-DE" sz="2400" i="1" dirty="0">
                <a:effectLst/>
                <a:latin typeface="Calibri" panose="020F0502020204030204" pitchFamily="34" charset="0"/>
                <a:ea typeface="Times New Roman" panose="02020603050405020304" pitchFamily="18" charset="0"/>
                <a:cs typeface="Times New Roman" panose="02020603050405020304" pitchFamily="18" charset="0"/>
              </a:rPr>
              <a:t>Wer ist unter euch, der den </a:t>
            </a:r>
            <a:r>
              <a:rPr lang="de-DE" sz="2400" i="1" cap="small" dirty="0">
                <a:effectLst/>
                <a:latin typeface="Calibri" panose="020F0502020204030204" pitchFamily="34" charset="0"/>
                <a:ea typeface="Times New Roman" panose="02020603050405020304" pitchFamily="18" charset="0"/>
                <a:cs typeface="Times New Roman" panose="02020603050405020304" pitchFamily="18" charset="0"/>
              </a:rPr>
              <a:t>Herrn</a:t>
            </a:r>
            <a:r>
              <a:rPr lang="de-DE" sz="2400" i="1" dirty="0">
                <a:effectLst/>
                <a:latin typeface="Calibri" panose="020F0502020204030204" pitchFamily="34" charset="0"/>
                <a:ea typeface="Times New Roman" panose="02020603050405020304" pitchFamily="18" charset="0"/>
                <a:cs typeface="Times New Roman" panose="02020603050405020304" pitchFamily="18" charset="0"/>
              </a:rPr>
              <a:t> fürchtet, der auf die Stimme seines Knechts hört? </a:t>
            </a:r>
            <a:r>
              <a:rPr lang="de-DE" sz="2400" b="1" i="1" dirty="0">
                <a:effectLst/>
                <a:latin typeface="Calibri" panose="020F0502020204030204" pitchFamily="34" charset="0"/>
                <a:ea typeface="Times New Roman" panose="02020603050405020304" pitchFamily="18" charset="0"/>
                <a:cs typeface="Times New Roman" panose="02020603050405020304" pitchFamily="18" charset="0"/>
              </a:rPr>
              <a:t>Wer im Finstern wandelt und wem kein Licht scheint, der hoffe auf den Namen des </a:t>
            </a:r>
            <a:r>
              <a:rPr lang="de-DE" sz="2400" b="1" i="1" cap="small" dirty="0">
                <a:effectLst/>
                <a:latin typeface="Calibri" panose="020F0502020204030204" pitchFamily="34" charset="0"/>
                <a:ea typeface="Times New Roman" panose="02020603050405020304" pitchFamily="18" charset="0"/>
                <a:cs typeface="Times New Roman" panose="02020603050405020304" pitchFamily="18" charset="0"/>
              </a:rPr>
              <a:t>Herrn</a:t>
            </a:r>
            <a:r>
              <a:rPr lang="de-DE" sz="2400" b="1" i="1" dirty="0">
                <a:effectLst/>
                <a:latin typeface="Calibri" panose="020F0502020204030204" pitchFamily="34" charset="0"/>
                <a:ea typeface="Times New Roman" panose="02020603050405020304" pitchFamily="18" charset="0"/>
                <a:cs typeface="Times New Roman" panose="02020603050405020304" pitchFamily="18" charset="0"/>
              </a:rPr>
              <a:t> und verlasse sich auf seinen Gott!</a:t>
            </a:r>
            <a:r>
              <a:rPr lang="de-DE" sz="2400" b="1" dirty="0">
                <a:effectLst/>
                <a:latin typeface="Calibri" panose="020F0502020204030204" pitchFamily="34" charset="0"/>
                <a:ea typeface="Times New Roman" panose="02020603050405020304" pitchFamily="18" charset="0"/>
                <a:cs typeface="Times New Roman" panose="02020603050405020304" pitchFamily="18" charset="0"/>
              </a:rPr>
              <a:t>”  (Jes. 50.10)</a:t>
            </a:r>
            <a:endParaRPr lang="de-DE" sz="2400" dirty="0">
              <a:effectLst/>
              <a:latin typeface="Calibri" panose="020F0502020204030204" pitchFamily="34" charset="0"/>
            </a:endParaRPr>
          </a:p>
          <a:p>
            <a:pPr marL="0" indent="0">
              <a:buNone/>
            </a:pPr>
            <a:endParaRPr lang="de-DE" dirty="0"/>
          </a:p>
        </p:txBody>
      </p:sp>
    </p:spTree>
    <p:extLst>
      <p:ext uri="{BB962C8B-B14F-4D97-AF65-F5344CB8AC3E}">
        <p14:creationId xmlns:p14="http://schemas.microsoft.com/office/powerpoint/2010/main" val="2514224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lstStyle/>
          <a:p>
            <a:r>
              <a:rPr lang="de-DE" dirty="0"/>
              <a:t>Definition: Zweifel</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p:txBody>
          <a:bodyPr/>
          <a:lstStyle/>
          <a:p>
            <a:r>
              <a:rPr lang="de-DE" sz="2400" dirty="0"/>
              <a:t>Zweierlei </a:t>
            </a:r>
            <a:r>
              <a:rPr lang="de-DE" sz="2400" dirty="0" err="1"/>
              <a:t>Meingung</a:t>
            </a:r>
            <a:r>
              <a:rPr lang="de-DE" sz="2400" dirty="0"/>
              <a:t> sein (zwischen Glaube und Unglauben) (Vergleiche die Parallele der Angst, die zwischen Mut und Feigheit steht)</a:t>
            </a:r>
          </a:p>
          <a:p>
            <a:pPr marL="0" indent="0">
              <a:buNone/>
            </a:pPr>
            <a:r>
              <a:rPr lang="de-DE" sz="2400" dirty="0">
                <a:effectLst/>
                <a:latin typeface="Calibri" panose="020F0502020204030204" pitchFamily="34" charset="0"/>
              </a:rPr>
              <a:t>“</a:t>
            </a:r>
            <a:r>
              <a:rPr lang="de-DE" sz="2400" i="1" dirty="0">
                <a:effectLst/>
                <a:latin typeface="Calibri" panose="020F0502020204030204" pitchFamily="34" charset="0"/>
              </a:rPr>
              <a:t>Er bitte aber im Glauben und zweifle nicht; denn wer zweifelt, der gleicht einer Meereswoge, die vom Winde getrieben und aufgepeitscht wird.</a:t>
            </a:r>
            <a:r>
              <a:rPr lang="de-DE" sz="2400" dirty="0">
                <a:effectLst/>
                <a:latin typeface="Calibri" panose="020F0502020204030204" pitchFamily="34" charset="0"/>
              </a:rPr>
              <a:t>” (Jakobus 1,6, LU) </a:t>
            </a:r>
          </a:p>
          <a:p>
            <a:pPr marL="0" indent="0">
              <a:buNone/>
            </a:pPr>
            <a:endParaRPr lang="de-DE" dirty="0"/>
          </a:p>
        </p:txBody>
      </p:sp>
    </p:spTree>
    <p:extLst>
      <p:ext uri="{BB962C8B-B14F-4D97-AF65-F5344CB8AC3E}">
        <p14:creationId xmlns:p14="http://schemas.microsoft.com/office/powerpoint/2010/main" val="1295579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lstStyle/>
          <a:p>
            <a:r>
              <a:rPr lang="de-DE" dirty="0"/>
              <a:t>Die Vielen Gesichter des Zweifels:</a:t>
            </a:r>
            <a:br>
              <a:rPr lang="de-DE" dirty="0"/>
            </a:br>
            <a:r>
              <a:rPr lang="de-DE" dirty="0"/>
              <a:t>Satans liebstes Kampffeld</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p:txBody>
          <a:bodyPr/>
          <a:lstStyle/>
          <a:p>
            <a:r>
              <a:rPr lang="de-DE" dirty="0"/>
              <a:t>Selbst vor dem Sohn Gottes schreckte Satan nicht zurück und sagte: „Bist du Gottes Sohn…“</a:t>
            </a:r>
          </a:p>
          <a:p>
            <a:r>
              <a:rPr lang="de-DE" dirty="0"/>
              <a:t>Das ist eine Uralte Strategie Satans, die er schon im Paradies probte: Eva flüsterte er überzeugend ein, dass Gott Ihr und Adam etwas Gutes vorenthält</a:t>
            </a:r>
          </a:p>
          <a:p>
            <a:endParaRPr lang="de-DE" dirty="0"/>
          </a:p>
        </p:txBody>
      </p:sp>
    </p:spTree>
    <p:extLst>
      <p:ext uri="{BB962C8B-B14F-4D97-AF65-F5344CB8AC3E}">
        <p14:creationId xmlns:p14="http://schemas.microsoft.com/office/powerpoint/2010/main" val="4111516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lstStyle/>
          <a:p>
            <a:r>
              <a:rPr lang="de-DE" dirty="0"/>
              <a:t>Die Vielfalt des Zweifelns – Beispiele aus der Praxis</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p:txBody>
          <a:bodyPr/>
          <a:lstStyle/>
          <a:p>
            <a:r>
              <a:rPr lang="de-DE" dirty="0"/>
              <a:t>Ein frisch bekehrter Bruder, voller Euphorie über das Christentum</a:t>
            </a:r>
          </a:p>
          <a:p>
            <a:r>
              <a:rPr lang="de-DE" dirty="0"/>
              <a:t>Ein Missionseifriger, der keinen Widerspruch duldet</a:t>
            </a:r>
          </a:p>
          <a:p>
            <a:r>
              <a:rPr lang="de-DE" dirty="0"/>
              <a:t>Eine alte Schwester, die Jahrzehnte nach Heilsgewissheit sucht</a:t>
            </a:r>
          </a:p>
          <a:p>
            <a:endParaRPr lang="de-DE" dirty="0"/>
          </a:p>
        </p:txBody>
      </p:sp>
    </p:spTree>
    <p:extLst>
      <p:ext uri="{BB962C8B-B14F-4D97-AF65-F5344CB8AC3E}">
        <p14:creationId xmlns:p14="http://schemas.microsoft.com/office/powerpoint/2010/main" val="4265167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lstStyle/>
          <a:p>
            <a:r>
              <a:rPr lang="de-DE" dirty="0"/>
              <a:t>Die Vielfalt des Zweifelns – Beispiele aus der Bibel</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p:txBody>
          <a:bodyPr/>
          <a:lstStyle/>
          <a:p>
            <a:r>
              <a:rPr lang="de-DE" dirty="0"/>
              <a:t>Der Zweifel jener, die zu Jesus kommen ( Vergleich: Aussätziger </a:t>
            </a:r>
            <a:r>
              <a:rPr lang="de-DE" dirty="0" err="1"/>
              <a:t>Mrk</a:t>
            </a:r>
            <a:r>
              <a:rPr lang="de-DE" dirty="0"/>
              <a:t>. 1,40-45: „Herr willst du, so kannst du mich reinigen“ oder die Bitte des Vaters des besessenen Jungen: „Wenn du etwas vermagst, so erbarme dich unser und hilf uns“ (</a:t>
            </a:r>
            <a:r>
              <a:rPr lang="de-DE" dirty="0" err="1"/>
              <a:t>Mrk</a:t>
            </a:r>
            <a:r>
              <a:rPr lang="de-DE" dirty="0"/>
              <a:t>. 9,22-29)</a:t>
            </a:r>
          </a:p>
          <a:p>
            <a:r>
              <a:rPr lang="de-DE" dirty="0"/>
              <a:t>Der Zweifel des Thomas (Joh. 20,24-29): Beachtet, wie Jesus auf seinen Zweifel reagiert!</a:t>
            </a:r>
          </a:p>
          <a:p>
            <a:r>
              <a:rPr lang="de-DE" dirty="0"/>
              <a:t>“Da sie es aber noch nicht glauben konnten vor Freude und sich verwunderten, sprach er zu ihnen: Habt ihr hier etwas zu essen?” (Lukas 24,41). </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1751341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71951AC-24D5-46C9-BAD6-3013DB77216F}"/>
              </a:ext>
            </a:extLst>
          </p:cNvPr>
          <p:cNvSpPr>
            <a:spLocks noGrp="1"/>
          </p:cNvSpPr>
          <p:nvPr>
            <p:ph idx="1"/>
          </p:nvPr>
        </p:nvSpPr>
        <p:spPr>
          <a:xfrm>
            <a:off x="1542553" y="349857"/>
            <a:ext cx="9962059" cy="5561365"/>
          </a:xfrm>
        </p:spPr>
        <p:txBody>
          <a:bodyPr>
            <a:normAutofit/>
          </a:bodyPr>
          <a:lstStyle/>
          <a:p>
            <a:pPr marL="0" indent="0">
              <a:buNone/>
            </a:pPr>
            <a:endParaRPr lang="de-DE" sz="2400" i="1" dirty="0">
              <a:effectLst/>
            </a:endParaRPr>
          </a:p>
          <a:p>
            <a:r>
              <a:rPr lang="de-DE" sz="2400" i="1" dirty="0">
                <a:effectLst/>
              </a:rPr>
              <a:t>„Weißt du nicht vor allen Dingen, wie es bei Gott um dich steht und was er für ein Urteil über dich spricht, so gibt es keinen Grund, auf dem dein Heil ruhen könnte und deshalb auch kein Fundament, auf dem du die Frömmigkeit gegen Gott aufrichten könntest</a:t>
            </a:r>
          </a:p>
          <a:p>
            <a:r>
              <a:rPr lang="de-DE" sz="2400" i="1" dirty="0">
                <a:effectLst/>
              </a:rPr>
              <a:t>(Johannes Calvin, </a:t>
            </a:r>
            <a:r>
              <a:rPr lang="de-DE" sz="2400" i="1" dirty="0" err="1">
                <a:effectLst/>
              </a:rPr>
              <a:t>Institutio</a:t>
            </a:r>
            <a:r>
              <a:rPr lang="de-DE" sz="2400" i="1" dirty="0">
                <a:effectLst/>
              </a:rPr>
              <a:t> III,11,1)</a:t>
            </a:r>
          </a:p>
          <a:p>
            <a:endParaRPr lang="de-DE" sz="2400" i="1" dirty="0"/>
          </a:p>
          <a:p>
            <a:r>
              <a:rPr lang="de-DE" sz="2400" i="1" dirty="0">
                <a:effectLst/>
              </a:rPr>
              <a:t>„Wer aber über allem Streit mit der eigenen Schwachheit in seinen Ängsten zum Glauben die Zuflucht nimmt, der hat den Sieg schon zum guten Teil erfochten“</a:t>
            </a:r>
          </a:p>
          <a:p>
            <a:r>
              <a:rPr lang="de-DE" sz="2400" i="1" dirty="0"/>
              <a:t>(Johannes Calvin, </a:t>
            </a:r>
            <a:r>
              <a:rPr lang="de-DE" sz="2400" i="1" dirty="0" err="1"/>
              <a:t>Institutio</a:t>
            </a:r>
            <a:r>
              <a:rPr lang="de-DE" sz="2400" i="1" dirty="0"/>
              <a:t> III,2,17)</a:t>
            </a:r>
            <a:endParaRPr lang="de-DE" sz="2400" i="1" dirty="0">
              <a:effectLst/>
            </a:endParaRPr>
          </a:p>
          <a:p>
            <a:endParaRPr lang="de-DE" sz="2400" dirty="0">
              <a:effectLst/>
            </a:endParaRPr>
          </a:p>
          <a:p>
            <a:pPr marL="0" indent="0">
              <a:buNone/>
            </a:pPr>
            <a:endParaRPr lang="de-DE" dirty="0"/>
          </a:p>
        </p:txBody>
      </p:sp>
    </p:spTree>
    <p:extLst>
      <p:ext uri="{BB962C8B-B14F-4D97-AF65-F5344CB8AC3E}">
        <p14:creationId xmlns:p14="http://schemas.microsoft.com/office/powerpoint/2010/main" val="39933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lstStyle/>
          <a:p>
            <a:r>
              <a:rPr lang="de-DE" dirty="0"/>
              <a:t>Viele Zweifel - Fazit</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p:txBody>
          <a:bodyPr/>
          <a:lstStyle/>
          <a:p>
            <a:r>
              <a:rPr lang="de-DE" sz="2000" dirty="0"/>
              <a:t>Zweifel ist </a:t>
            </a:r>
            <a:r>
              <a:rPr lang="de-DE" sz="2000" b="1" dirty="0"/>
              <a:t>nicht</a:t>
            </a:r>
            <a:r>
              <a:rPr lang="de-DE" sz="2000" dirty="0"/>
              <a:t> gleich Unglaube. Jesus reagierte nicht auf den Unglauben, aber beim Zweifel, war er immer bedacht den Glauben zu </a:t>
            </a:r>
            <a:r>
              <a:rPr lang="de-DE" sz="2000" b="1" dirty="0"/>
              <a:t>stärken, wachsen zu lassen, im geistlichen Kampf zu gewinnen!</a:t>
            </a:r>
          </a:p>
          <a:p>
            <a:r>
              <a:rPr lang="de-DE" sz="2000" dirty="0"/>
              <a:t>Da Zweifel so viele Formen annimmt, müssen wir uns vor zu </a:t>
            </a:r>
            <a:r>
              <a:rPr lang="de-DE" sz="2000" b="1" dirty="0"/>
              <a:t>einfachen</a:t>
            </a:r>
            <a:r>
              <a:rPr lang="de-DE" sz="2000" dirty="0"/>
              <a:t> </a:t>
            </a:r>
            <a:r>
              <a:rPr lang="de-DE" sz="2000" b="1" dirty="0"/>
              <a:t>Erklärungen</a:t>
            </a:r>
            <a:r>
              <a:rPr lang="de-DE" sz="2000" dirty="0"/>
              <a:t> hüten. </a:t>
            </a:r>
            <a:r>
              <a:rPr lang="de-DE" sz="2000" dirty="0">
                <a:sym typeface="Wingdings" panose="05000000000000000000" pitchFamily="2" charset="2"/>
              </a:rPr>
              <a:t>Besser eine tiefere Gemeinschaft unter Jüngern Mit Christus zu Christus führen</a:t>
            </a:r>
            <a:endParaRPr lang="de-DE" sz="2000" dirty="0"/>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3144681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a:xfrm>
            <a:off x="1744461" y="180226"/>
            <a:ext cx="9632272" cy="1280890"/>
          </a:xfrm>
        </p:spPr>
        <p:txBody>
          <a:bodyPr>
            <a:normAutofit/>
          </a:bodyPr>
          <a:lstStyle/>
          <a:p>
            <a:r>
              <a:rPr lang="de-DE" dirty="0"/>
              <a:t>Das Sprechen zur eigenen Seele – von Martin Lloyd-Jones erklärt</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1260629" y="1461116"/>
            <a:ext cx="10599937" cy="5569999"/>
          </a:xfrm>
        </p:spPr>
        <p:txBody>
          <a:bodyPr>
            <a:normAutofit fontScale="92500" lnSpcReduction="20000"/>
          </a:bodyPr>
          <a:lstStyle/>
          <a:p>
            <a:pPr marL="0" indent="0">
              <a:lnSpc>
                <a:spcPct val="125000"/>
              </a:lnSpc>
              <a:spcAft>
                <a:spcPts val="800"/>
              </a:spcAft>
              <a:buNone/>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Als Martin Lloyd Jones den Umgang mit Verzweiflung erklärt… schreibt er (Werk unbekannt):</a:t>
            </a:r>
          </a:p>
          <a:p>
            <a:pPr marL="0" indent="0">
              <a:lnSpc>
                <a:spcPct val="125000"/>
              </a:lnSpc>
              <a:spcAft>
                <a:spcPts val="800"/>
              </a:spcAft>
              <a:buNone/>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„Das erste, was wir lernen müssen, ist das, was der Psalmist lernte: Wir müssen lernen, an uns zu arbeiten. Der Psalmist gab sich nicht damit zufrieden, nur am Boden zu liegen und sich selbst zu bedauern. Er tut etwas dagegen: Er arbeitet an sich selbst. Aber er tut noch etwas, das noch viel wichtiger ist: Er spricht mit sich selbst. Dieser Mann sagt sich: „Was betrübst du dich, meine Seele, und bist so unruhig in mir?“ er spricht mit sich selbst, er spricht sich selbst an. „Aber“, so sagt vielleicht jemand, „ist das nicht gerade das, was wir nicht tun sollten, da unser größtes Problem doch darin besteht, dass wir uns zu viel mit uns selbst beschäftigen? Dies steht doch gewiss im Widerspruch zu dem, was Sie vorhin sagten. Sie warnten uns vor krankhafter Selbstbetrachtung, und nun sagen Sie uns, dass wir mit uns selbst reden sollen!“ – Wie können wir beides miteinander in Einklang bringen? Folgendermaßen: Ich behaupte, dass wir mit uns selbst reden sollen, anstatt es unserem Selbst zu erlauben, mit uns zu sprechen! Sind Sie sich darüber im Klaren, was das heißt? Meiner Meinung nach ist das größte Problem bei der ganzen Angelegenheit der geistlichen Depression im gewissen Sinne dies, dass wir unser Selbst zu uns reden lassen, anstatt dass wir zu uns selbst reden. Versuche ich nun bewusst, paradox zu sein? Absolut nicht. Sondern hier liegt gerade des Pudels Kern. Haben Sie sich klargemacht, dass der Kummer in Ihrem Leben zum größten Teil der Tatsache zuzuschreiben ist, dass Sie auf Ihr Selbst hören, anstatt dass Sie zu Ihrem Selbst reden? Betrachten Sie einmal die Gedanken, die Ihnen so beim Aufwachen kommen. Sie haben sie nicht in Gang gesetzt, aber sie beginnen, zu Ihnen zu sprechen, sie bringen die Probleme von gestern wieder zurück usw. Jemand spricht. Jemand spricht. Wer spricht zu Ihnen? Ihr Selbst spricht zu Ihnen. Die Methode des Psalmisten war dies: Anstatt dieses Selbst zu sich reden zu lassen, begann er mit dem Selbst zu sprechen. „Was betrübst du dich meine Seele?“ so fragt er….“</a:t>
            </a:r>
          </a:p>
        </p:txBody>
      </p:sp>
    </p:spTree>
    <p:extLst>
      <p:ext uri="{BB962C8B-B14F-4D97-AF65-F5344CB8AC3E}">
        <p14:creationId xmlns:p14="http://schemas.microsoft.com/office/powerpoint/2010/main" val="110011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a:xfrm>
            <a:off x="1872341" y="624110"/>
            <a:ext cx="9632272" cy="1280890"/>
          </a:xfrm>
        </p:spPr>
        <p:txBody>
          <a:bodyPr>
            <a:normAutofit fontScale="90000"/>
          </a:bodyPr>
          <a:lstStyle/>
          <a:p>
            <a:r>
              <a:rPr lang="de-DE" dirty="0"/>
              <a:t>Der Kampf gegen den Zweifel: Das Sprechen zu seiner eigenen Seele - Bibelstelle</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1961965" y="1919342"/>
            <a:ext cx="9632272" cy="4314548"/>
          </a:xfrm>
        </p:spPr>
        <p:txBody>
          <a:bodyPr/>
          <a:lstStyle/>
          <a:p>
            <a:pPr marL="0" marR="0" indent="0">
              <a:lnSpc>
                <a:spcPct val="115000"/>
              </a:lnSpc>
              <a:spcBef>
                <a:spcPts val="0"/>
              </a:spcBef>
              <a:spcAft>
                <a:spcPts val="1000"/>
              </a:spcAft>
              <a:buNone/>
            </a:pPr>
            <a:r>
              <a:rPr lang="de-DE" sz="2000" dirty="0">
                <a:effectLst/>
                <a:latin typeface="Calibri" panose="020F0502020204030204" pitchFamily="34" charset="0"/>
              </a:rPr>
              <a:t>Beim Glauben geht es oft darum, Gottes Wort mehr zu vertrauen, als sich selbst</a:t>
            </a:r>
          </a:p>
          <a:p>
            <a:pPr marL="0" marR="0">
              <a:lnSpc>
                <a:spcPct val="115000"/>
              </a:lnSpc>
              <a:spcBef>
                <a:spcPts val="0"/>
              </a:spcBef>
              <a:spcAft>
                <a:spcPts val="1000"/>
              </a:spcAft>
            </a:pPr>
            <a:endParaRPr lang="de-DE" sz="2000" dirty="0">
              <a:latin typeface="Calibri" panose="020F0502020204030204" pitchFamily="34" charset="0"/>
            </a:endParaRPr>
          </a:p>
          <a:p>
            <a:pPr marL="0" marR="0">
              <a:lnSpc>
                <a:spcPct val="115000"/>
              </a:lnSpc>
              <a:spcBef>
                <a:spcPts val="0"/>
              </a:spcBef>
              <a:spcAft>
                <a:spcPts val="1000"/>
              </a:spcAft>
            </a:pPr>
            <a:r>
              <a:rPr lang="de-DE" sz="2000" dirty="0">
                <a:effectLst/>
                <a:latin typeface="Calibri" panose="020F0502020204030204" pitchFamily="34" charset="0"/>
              </a:rPr>
              <a:t>“</a:t>
            </a:r>
            <a:r>
              <a:rPr lang="de-DE" sz="2000" i="1" dirty="0">
                <a:effectLst/>
                <a:latin typeface="Calibri" panose="020F0502020204030204" pitchFamily="34" charset="0"/>
              </a:rPr>
              <a:t>Was betrübst du dich, meine Seele, und bist so unruhig in mir? Harre auf Gott; denn ich werde ihm noch danken, dass er mir hilft mit seinem Angesicht.</a:t>
            </a:r>
            <a:r>
              <a:rPr lang="de-DE" sz="2000" dirty="0">
                <a:effectLst/>
                <a:latin typeface="Calibri" panose="020F0502020204030204" pitchFamily="34" charset="0"/>
              </a:rPr>
              <a:t>” (Psalm 42,6, LU) </a:t>
            </a:r>
          </a:p>
          <a:p>
            <a:pPr marL="0">
              <a:lnSpc>
                <a:spcPct val="115000"/>
              </a:lnSpc>
              <a:spcBef>
                <a:spcPts val="0"/>
              </a:spcBef>
              <a:spcAft>
                <a:spcPts val="1000"/>
              </a:spcAft>
            </a:pPr>
            <a:r>
              <a:rPr lang="de-DE" sz="2000" dirty="0">
                <a:effectLst/>
                <a:latin typeface="Calibri" panose="020F0502020204030204" pitchFamily="34" charset="0"/>
              </a:rPr>
              <a:t>“</a:t>
            </a:r>
            <a:r>
              <a:rPr lang="de-DE" sz="2000" i="1" cap="small" dirty="0">
                <a:effectLst/>
                <a:latin typeface="Calibri" panose="020F0502020204030204" pitchFamily="34" charset="0"/>
              </a:rPr>
              <a:t>von </a:t>
            </a:r>
            <a:r>
              <a:rPr lang="de-DE" sz="2000" i="1" cap="small" dirty="0" err="1">
                <a:effectLst/>
                <a:latin typeface="Calibri" panose="020F0502020204030204" pitchFamily="34" charset="0"/>
              </a:rPr>
              <a:t>david</a:t>
            </a:r>
            <a:r>
              <a:rPr lang="de-DE" sz="2000" i="1" cap="small" dirty="0">
                <a:effectLst/>
                <a:latin typeface="Calibri" panose="020F0502020204030204" pitchFamily="34" charset="0"/>
              </a:rPr>
              <a:t>.</a:t>
            </a:r>
            <a:r>
              <a:rPr lang="de-DE" sz="2000" i="1" dirty="0">
                <a:effectLst/>
                <a:latin typeface="Calibri" panose="020F0502020204030204" pitchFamily="34" charset="0"/>
              </a:rPr>
              <a:t> Lobe den </a:t>
            </a:r>
            <a:r>
              <a:rPr lang="de-DE" sz="2000" i="1" cap="small" dirty="0">
                <a:effectLst/>
                <a:latin typeface="Calibri" panose="020F0502020204030204" pitchFamily="34" charset="0"/>
              </a:rPr>
              <a:t>Herrn</a:t>
            </a:r>
            <a:r>
              <a:rPr lang="de-DE" sz="2000" i="1" dirty="0">
                <a:effectLst/>
                <a:latin typeface="Calibri" panose="020F0502020204030204" pitchFamily="34" charset="0"/>
              </a:rPr>
              <a:t>, meine Seele, und was in mir ist, seinen heiligen Namen!</a:t>
            </a:r>
            <a:r>
              <a:rPr lang="de-DE" sz="2000" dirty="0">
                <a:effectLst/>
                <a:latin typeface="Calibri" panose="020F0502020204030204" pitchFamily="34" charset="0"/>
              </a:rPr>
              <a:t>” (Psalm 103,1, LU) </a:t>
            </a:r>
          </a:p>
          <a:p>
            <a:pPr marL="0" marR="0">
              <a:lnSpc>
                <a:spcPct val="115000"/>
              </a:lnSpc>
              <a:spcBef>
                <a:spcPts val="0"/>
              </a:spcBef>
              <a:spcAft>
                <a:spcPts val="1000"/>
              </a:spcAft>
            </a:pPr>
            <a:endParaRPr lang="de-DE" sz="1800" dirty="0">
              <a:effectLst/>
              <a:latin typeface="Calibri" panose="020F0502020204030204" pitchFamily="34" charset="0"/>
            </a:endParaRPr>
          </a:p>
        </p:txBody>
      </p:sp>
    </p:spTree>
    <p:extLst>
      <p:ext uri="{BB962C8B-B14F-4D97-AF65-F5344CB8AC3E}">
        <p14:creationId xmlns:p14="http://schemas.microsoft.com/office/powerpoint/2010/main" val="218276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normAutofit fontScale="90000"/>
          </a:bodyPr>
          <a:lstStyle/>
          <a:p>
            <a:r>
              <a:rPr lang="de-DE" dirty="0"/>
              <a:t>Der Kampf gegen den Zweifel: Versichert euch gegenseitig des Heils in Christus</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1775535" y="1784412"/>
            <a:ext cx="9978500" cy="4944862"/>
          </a:xfrm>
        </p:spPr>
        <p:txBody>
          <a:bodyPr>
            <a:normAutofit/>
          </a:bodyPr>
          <a:lstStyle/>
          <a:p>
            <a:pPr marL="0" indent="0">
              <a:buNone/>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Beachtet z.B. diesen Briefanfang: “</a:t>
            </a:r>
            <a:r>
              <a:rPr lang="de-DE" sz="1800" i="1" dirty="0">
                <a:effectLst/>
                <a:latin typeface="Calibri" panose="020F0502020204030204" pitchFamily="34" charset="0"/>
                <a:ea typeface="Times New Roman" panose="02020603050405020304" pitchFamily="18" charset="0"/>
                <a:cs typeface="Times New Roman" panose="02020603050405020304" pitchFamily="18" charset="0"/>
              </a:rPr>
              <a:t>Brüder und Schwestern, von Gott geliebt, wir wissen, dass ihr erwählt seid;</a:t>
            </a: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(1. Thessalonicher 1,4, LU)  - </a:t>
            </a:r>
          </a:p>
          <a:p>
            <a:pPr marL="0" indent="0">
              <a:buNone/>
            </a:pPr>
            <a:r>
              <a:rPr lang="de-DE" sz="1800" i="1" dirty="0">
                <a:effectLst/>
                <a:latin typeface="Calibri" panose="020F0502020204030204" pitchFamily="34" charset="0"/>
                <a:ea typeface="Times New Roman" panose="02020603050405020304" pitchFamily="18" charset="0"/>
                <a:cs typeface="Times New Roman" panose="02020603050405020304" pitchFamily="18" charset="0"/>
              </a:rPr>
              <a:t>Und nun spricht der </a:t>
            </a:r>
            <a:r>
              <a:rPr lang="de-DE" sz="1800" i="1" cap="small" dirty="0">
                <a:effectLst/>
                <a:latin typeface="Calibri" panose="020F0502020204030204" pitchFamily="34" charset="0"/>
                <a:ea typeface="Times New Roman" panose="02020603050405020304" pitchFamily="18" charset="0"/>
                <a:cs typeface="Times New Roman" panose="02020603050405020304" pitchFamily="18" charset="0"/>
              </a:rPr>
              <a:t>Herr</a:t>
            </a:r>
            <a:r>
              <a:rPr lang="de-DE" sz="1800" i="1" dirty="0">
                <a:effectLst/>
                <a:latin typeface="Calibri" panose="020F0502020204030204" pitchFamily="34" charset="0"/>
                <a:ea typeface="Times New Roman" panose="02020603050405020304" pitchFamily="18" charset="0"/>
                <a:cs typeface="Times New Roman" panose="02020603050405020304" pitchFamily="18" charset="0"/>
              </a:rPr>
              <a:t>, der dich geschaffen hat, Jakob, und dich gemacht hat, Israel: Fürchte dich nicht, denn ich habe dich erlöst; ich habe dich bei deinem Namen gerufen; du bist mein! Wenn du durch Wasser gehst, will ich bei dir sein, und wenn du durch Ströme gehst, sollen sie dich nicht ersäufen. Wenn du ins Feuer gehst, wirst du nicht brennen, und die Flamme wird dich nicht versengen. Denn ich bin der </a:t>
            </a:r>
            <a:r>
              <a:rPr lang="de-DE" sz="1800" i="1" cap="small" dirty="0">
                <a:effectLst/>
                <a:latin typeface="Calibri" panose="020F0502020204030204" pitchFamily="34" charset="0"/>
                <a:ea typeface="Times New Roman" panose="02020603050405020304" pitchFamily="18" charset="0"/>
                <a:cs typeface="Times New Roman" panose="02020603050405020304" pitchFamily="18" charset="0"/>
              </a:rPr>
              <a:t>Herr</a:t>
            </a:r>
            <a:r>
              <a:rPr lang="de-DE" sz="1800" i="1" dirty="0">
                <a:effectLst/>
                <a:latin typeface="Calibri" panose="020F0502020204030204" pitchFamily="34" charset="0"/>
                <a:ea typeface="Times New Roman" panose="02020603050405020304" pitchFamily="18" charset="0"/>
                <a:cs typeface="Times New Roman" panose="02020603050405020304" pitchFamily="18" charset="0"/>
              </a:rPr>
              <a:t>, dein Gott, der Heilige Israels, dein Heiland. Ich gebe Ägypten für dich als Lösegeld, Kusch und </a:t>
            </a:r>
            <a:r>
              <a:rPr lang="de-DE" sz="1800" i="1" dirty="0" err="1">
                <a:effectLst/>
                <a:latin typeface="Calibri" panose="020F0502020204030204" pitchFamily="34" charset="0"/>
                <a:ea typeface="Times New Roman" panose="02020603050405020304" pitchFamily="18" charset="0"/>
                <a:cs typeface="Times New Roman" panose="02020603050405020304" pitchFamily="18" charset="0"/>
              </a:rPr>
              <a:t>Seba</a:t>
            </a:r>
            <a:r>
              <a:rPr lang="de-DE" sz="1800" i="1" dirty="0">
                <a:effectLst/>
                <a:latin typeface="Calibri" panose="020F0502020204030204" pitchFamily="34" charset="0"/>
                <a:ea typeface="Times New Roman" panose="02020603050405020304" pitchFamily="18" charset="0"/>
                <a:cs typeface="Times New Roman" panose="02020603050405020304" pitchFamily="18" charset="0"/>
              </a:rPr>
              <a:t> an deiner statt. Weil du teuer bist in meinen Augen und herrlich und weil ich dich lieb habe, gebe ich Menschen an deiner statt und Völker für dein Leben. So fürchte dich nun nicht, denn ich bin bei dir. Ich will vom Osten deine Kinder bringen und dich vom Westen her sammeln,</a:t>
            </a: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(Jesaja 43,1–5) </a:t>
            </a:r>
            <a:endParaRPr lang="de-DE"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de-DE" b="1" dirty="0">
                <a:latin typeface="Calibri" panose="020F0502020204030204" pitchFamily="34" charset="0"/>
                <a:ea typeface="Times New Roman" panose="02020603050405020304" pitchFamily="18" charset="0"/>
                <a:cs typeface="Times New Roman" panose="02020603050405020304" pitchFamily="18" charset="0"/>
              </a:rPr>
              <a:t>Der Grund, das das funktioniert: : Gottes machtvolles Wort:</a:t>
            </a:r>
          </a:p>
          <a:p>
            <a:pPr marL="0" indent="0">
              <a:buNone/>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de-DE" sz="1800" i="1" dirty="0">
                <a:effectLst/>
                <a:latin typeface="Calibri" panose="020F0502020204030204" pitchFamily="34" charset="0"/>
                <a:ea typeface="Times New Roman" panose="02020603050405020304" pitchFamily="18" charset="0"/>
                <a:cs typeface="Times New Roman" panose="02020603050405020304" pitchFamily="18" charset="0"/>
              </a:rPr>
              <a:t>Denn Gott, der da sprach: Licht soll aus der Finsternis hervorleuchten, der hat einen hellen Schein in unsre Herzen gegeben, dass die Erleuchtung entstünde zur Erkenntnis der Herrlichkeit Gottes in dem Angesicht Jesu Christi.</a:t>
            </a: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(2. Kor. 4,6)</a:t>
            </a:r>
            <a:endParaRPr lang="de-DE"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2724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normAutofit fontScale="90000"/>
          </a:bodyPr>
          <a:lstStyle/>
          <a:p>
            <a:r>
              <a:rPr lang="de-DE" dirty="0"/>
              <a:t>Der Kampf gegen den Zweifel: Versichert euch gegenseitig des Heils in Christus II</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1935332" y="2041864"/>
            <a:ext cx="9632272" cy="4314548"/>
          </a:xfrm>
        </p:spPr>
        <p:txBody>
          <a:bodyPr>
            <a:normAutofit/>
          </a:bodyPr>
          <a:lstStyle/>
          <a:p>
            <a:pPr marL="0" indent="0">
              <a:buNone/>
            </a:pPr>
            <a:r>
              <a:rPr lang="de-DE" sz="1800" dirty="0">
                <a:effectLst/>
                <a:latin typeface="Calibri" panose="020F0502020204030204" pitchFamily="34" charset="0"/>
              </a:rPr>
              <a:t>“</a:t>
            </a:r>
            <a:r>
              <a:rPr lang="de-DE" sz="1800" i="1" dirty="0">
                <a:effectLst/>
                <a:latin typeface="Calibri" panose="020F0502020204030204" pitchFamily="34" charset="0"/>
              </a:rPr>
              <a:t>»Fürchte dich nicht, du Tochter Zion! Siehe, dein König kommt und reitet auf einem Eselsfüllen.«</a:t>
            </a:r>
            <a:r>
              <a:rPr lang="de-DE" sz="1800" dirty="0">
                <a:effectLst/>
                <a:latin typeface="Calibri" panose="020F0502020204030204" pitchFamily="34" charset="0"/>
              </a:rPr>
              <a:t>” (Johannes 12,15, LU) </a:t>
            </a:r>
          </a:p>
          <a:p>
            <a:pPr marL="0" indent="0">
              <a:buNone/>
            </a:pPr>
            <a:r>
              <a:rPr lang="de-DE" sz="1800" dirty="0">
                <a:effectLst/>
                <a:latin typeface="Calibri" panose="020F0502020204030204" pitchFamily="34" charset="0"/>
              </a:rPr>
              <a:t>“</a:t>
            </a:r>
            <a:r>
              <a:rPr lang="de-DE" sz="1800" i="1" dirty="0">
                <a:effectLst/>
                <a:latin typeface="Calibri" panose="020F0502020204030204" pitchFamily="34" charset="0"/>
              </a:rPr>
              <a:t>Frieden lasse ich euch, meinen Frieden gebe ich euch. Nicht gebe ich euch, wie die Welt gibt. Euer Herz erschrecke nicht und fürchte sich nicht.</a:t>
            </a:r>
            <a:r>
              <a:rPr lang="de-DE" sz="1800" dirty="0">
                <a:effectLst/>
                <a:latin typeface="Calibri" panose="020F0502020204030204" pitchFamily="34" charset="0"/>
              </a:rPr>
              <a:t>” (Johannes 14,27, LU) </a:t>
            </a:r>
            <a:endParaRPr lang="de-DE" dirty="0"/>
          </a:p>
          <a:p>
            <a:pPr marL="0" indent="0">
              <a:buNone/>
            </a:pPr>
            <a:r>
              <a:rPr lang="de-DE" sz="1800" dirty="0">
                <a:effectLst/>
                <a:latin typeface="Calibri" panose="020F0502020204030204" pitchFamily="34" charset="0"/>
              </a:rPr>
              <a:t>“</a:t>
            </a:r>
            <a:r>
              <a:rPr lang="de-DE" sz="1800" i="1" dirty="0">
                <a:effectLst/>
                <a:latin typeface="Calibri" panose="020F0502020204030204" pitchFamily="34" charset="0"/>
              </a:rPr>
              <a:t>So gibt es nun keine Verdammnis für die, die in Christus Jesus sind.</a:t>
            </a:r>
            <a:r>
              <a:rPr lang="de-DE" sz="1800" dirty="0">
                <a:effectLst/>
                <a:latin typeface="Calibri" panose="020F0502020204030204" pitchFamily="34" charset="0"/>
              </a:rPr>
              <a:t>” (Römer 8,1, LU) </a:t>
            </a:r>
          </a:p>
          <a:p>
            <a:pPr marL="0" indent="0">
              <a:buNone/>
            </a:pPr>
            <a:r>
              <a:rPr lang="de-DE" sz="1800" dirty="0">
                <a:effectLst/>
                <a:latin typeface="Calibri" panose="020F0502020204030204" pitchFamily="34" charset="0"/>
              </a:rPr>
              <a:t>“</a:t>
            </a:r>
            <a:r>
              <a:rPr lang="de-DE" sz="1800" i="1" dirty="0">
                <a:effectLst/>
                <a:latin typeface="Calibri" panose="020F0502020204030204" pitchFamily="34" charset="0"/>
              </a:rPr>
              <a:t>Was wollen wir nun hierzu sagen? Ist Gott für uns, wer kann wider uns sein?</a:t>
            </a:r>
            <a:r>
              <a:rPr lang="de-DE" sz="1800" dirty="0">
                <a:effectLst/>
                <a:latin typeface="Calibri" panose="020F0502020204030204" pitchFamily="34" charset="0"/>
              </a:rPr>
              <a:t>” (Römer 8,31, LU) </a:t>
            </a:r>
          </a:p>
          <a:p>
            <a:pPr marL="0" indent="0">
              <a:buNone/>
            </a:pPr>
            <a:r>
              <a:rPr lang="de-DE" sz="1800" dirty="0">
                <a:effectLst/>
                <a:latin typeface="Calibri" panose="020F0502020204030204" pitchFamily="34" charset="0"/>
              </a:rPr>
              <a:t>“</a:t>
            </a:r>
            <a:r>
              <a:rPr lang="de-DE" sz="1800" i="1" dirty="0">
                <a:effectLst/>
                <a:latin typeface="Calibri" panose="020F0502020204030204" pitchFamily="34" charset="0"/>
              </a:rPr>
              <a:t>Kommt her zu mir, alle, die ihr mühselig und beladen seid; ich will euch erquicken.</a:t>
            </a:r>
            <a:r>
              <a:rPr lang="de-DE" sz="1800" dirty="0">
                <a:effectLst/>
                <a:latin typeface="Calibri" panose="020F0502020204030204" pitchFamily="34" charset="0"/>
              </a:rPr>
              <a:t>” (Matthäus 11,28, LU) </a:t>
            </a:r>
          </a:p>
          <a:p>
            <a:pPr marL="0" indent="0">
              <a:buNone/>
            </a:pPr>
            <a:endParaRPr lang="de-DE" dirty="0"/>
          </a:p>
          <a:p>
            <a:pPr marL="0" indent="0">
              <a:buNone/>
            </a:pPr>
            <a:r>
              <a:rPr lang="de-DE" dirty="0">
                <a:sym typeface="Wingdings" panose="05000000000000000000" pitchFamily="2" charset="2"/>
              </a:rPr>
              <a:t>Wann haben wir das letzte Mal unsere Glaubensgeschwister der Tatsache versichert, dass Christus für sie gestorben ist, dass Gott sie in Gnade annimmt, dass die Gemeinschaft des Geistes sie nicht verlässt…</a:t>
            </a:r>
            <a:endParaRPr lang="de-DE" dirty="0"/>
          </a:p>
          <a:p>
            <a:pPr marL="0" indent="0">
              <a:buNone/>
            </a:pPr>
            <a:endParaRPr lang="de-DE" dirty="0"/>
          </a:p>
          <a:p>
            <a:pPr>
              <a:buFontTx/>
              <a:buChar char="-"/>
            </a:pPr>
            <a:endParaRPr lang="de-DE" dirty="0"/>
          </a:p>
        </p:txBody>
      </p:sp>
    </p:spTree>
    <p:extLst>
      <p:ext uri="{BB962C8B-B14F-4D97-AF65-F5344CB8AC3E}">
        <p14:creationId xmlns:p14="http://schemas.microsoft.com/office/powerpoint/2010/main" val="4064453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lstStyle/>
          <a:p>
            <a:r>
              <a:rPr lang="de-DE" dirty="0"/>
              <a:t>Was kann unsere Heilsgewissheit stärken?</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p:txBody>
          <a:bodyPr>
            <a:normAutofit/>
          </a:bodyPr>
          <a:lstStyle/>
          <a:p>
            <a:r>
              <a:rPr lang="de-DE" i="1" dirty="0"/>
              <a:t>Der Gebrauch der Gnadenmittel: Gemeinschaft mit Christen, Gebet, Bibel lesen und singen, (</a:t>
            </a:r>
            <a:r>
              <a:rPr lang="de-DE" i="1" dirty="0" err="1"/>
              <a:t>Eph</a:t>
            </a:r>
            <a:r>
              <a:rPr lang="de-DE" i="1" dirty="0"/>
              <a:t> 5,19-20: </a:t>
            </a:r>
            <a:r>
              <a:rPr lang="de-DE" b="1" i="1" dirty="0"/>
              <a:t>Ermuntert</a:t>
            </a:r>
            <a:r>
              <a:rPr lang="de-DE" i="1" dirty="0"/>
              <a:t> </a:t>
            </a:r>
            <a:r>
              <a:rPr lang="de-DE" b="1" i="1" dirty="0"/>
              <a:t>einander</a:t>
            </a:r>
            <a:r>
              <a:rPr lang="de-DE" i="1" dirty="0"/>
              <a:t> mit </a:t>
            </a:r>
            <a:r>
              <a:rPr lang="de-DE" b="1" i="1" dirty="0"/>
              <a:t>Psalmen</a:t>
            </a:r>
            <a:r>
              <a:rPr lang="de-DE" i="1" dirty="0"/>
              <a:t> und </a:t>
            </a:r>
            <a:r>
              <a:rPr lang="de-DE" b="1" i="1" dirty="0"/>
              <a:t>Lobgesängen</a:t>
            </a:r>
            <a:r>
              <a:rPr lang="de-DE" i="1" dirty="0"/>
              <a:t> und geistlichen Liedern, singt und spielt dem Herrn in eurem Herzen 20 und </a:t>
            </a:r>
            <a:r>
              <a:rPr lang="de-DE" b="1" i="1" dirty="0"/>
              <a:t>sagt Dank Gott, </a:t>
            </a:r>
            <a:r>
              <a:rPr lang="de-DE" i="1" dirty="0"/>
              <a:t>dem Vater, allezeit für alles, im Namen unseres Herrn Jesus Christus. </a:t>
            </a:r>
          </a:p>
          <a:p>
            <a:r>
              <a:rPr lang="de-DE" i="1" dirty="0"/>
              <a:t>Die Teilnahme am </a:t>
            </a:r>
            <a:r>
              <a:rPr lang="de-DE" b="1" i="1" dirty="0"/>
              <a:t>Abendmahl</a:t>
            </a:r>
            <a:r>
              <a:rPr lang="de-DE" i="1" dirty="0"/>
              <a:t> und die </a:t>
            </a:r>
            <a:r>
              <a:rPr lang="de-DE" b="1" i="1" dirty="0"/>
              <a:t>Taufe</a:t>
            </a:r>
            <a:r>
              <a:rPr lang="de-DE" i="1" dirty="0"/>
              <a:t>.</a:t>
            </a:r>
          </a:p>
        </p:txBody>
      </p:sp>
    </p:spTree>
    <p:extLst>
      <p:ext uri="{BB962C8B-B14F-4D97-AF65-F5344CB8AC3E}">
        <p14:creationId xmlns:p14="http://schemas.microsoft.com/office/powerpoint/2010/main" val="4281775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0565F4-BB23-41FD-ACFD-B3C07A63A260}"/>
              </a:ext>
            </a:extLst>
          </p:cNvPr>
          <p:cNvSpPr>
            <a:spLocks noGrp="1"/>
          </p:cNvSpPr>
          <p:nvPr>
            <p:ph type="title"/>
          </p:nvPr>
        </p:nvSpPr>
        <p:spPr>
          <a:xfrm>
            <a:off x="1740023" y="310718"/>
            <a:ext cx="9764589" cy="1594282"/>
          </a:xfrm>
        </p:spPr>
        <p:txBody>
          <a:bodyPr>
            <a:normAutofit fontScale="90000"/>
          </a:bodyPr>
          <a:lstStyle/>
          <a:p>
            <a:r>
              <a:rPr lang="de-DE" dirty="0"/>
              <a:t>Wie Abrahams Glaube gestärkt wurde - Eine Andacht zu 1. Mo. 15</a:t>
            </a:r>
            <a:br>
              <a:rPr lang="de-DE" dirty="0"/>
            </a:br>
            <a:endParaRPr lang="de-DE" dirty="0"/>
          </a:p>
        </p:txBody>
      </p:sp>
      <p:sp>
        <p:nvSpPr>
          <p:cNvPr id="3" name="Inhaltsplatzhalter 2">
            <a:extLst>
              <a:ext uri="{FF2B5EF4-FFF2-40B4-BE49-F238E27FC236}">
                <a16:creationId xmlns:a16="http://schemas.microsoft.com/office/drawing/2014/main" id="{00EBED1D-44D8-4514-A061-EF80B052E506}"/>
              </a:ext>
            </a:extLst>
          </p:cNvPr>
          <p:cNvSpPr>
            <a:spLocks noGrp="1"/>
          </p:cNvSpPr>
          <p:nvPr>
            <p:ph idx="1"/>
          </p:nvPr>
        </p:nvSpPr>
        <p:spPr>
          <a:xfrm>
            <a:off x="2148395" y="1500326"/>
            <a:ext cx="9499107" cy="5291091"/>
          </a:xfrm>
        </p:spPr>
        <p:txBody>
          <a:bodyPr>
            <a:normAutofit fontScale="92500" lnSpcReduction="10000"/>
          </a:bodyPr>
          <a:lstStyle/>
          <a:p>
            <a:r>
              <a:rPr lang="de-DE" sz="1800" b="1" dirty="0">
                <a:effectLst/>
                <a:latin typeface="Calibri" panose="020F0502020204030204" pitchFamily="34" charset="0"/>
              </a:rPr>
              <a:t>Die große Verheißung: </a:t>
            </a:r>
            <a:r>
              <a:rPr lang="de-DE" sz="1800" dirty="0">
                <a:effectLst/>
                <a:latin typeface="Calibri" panose="020F0502020204030204" pitchFamily="34" charset="0"/>
              </a:rPr>
              <a:t>“</a:t>
            </a:r>
            <a:r>
              <a:rPr lang="de-DE" sz="1800" i="1" dirty="0">
                <a:effectLst/>
                <a:latin typeface="Calibri" panose="020F0502020204030204" pitchFamily="34" charset="0"/>
              </a:rPr>
              <a:t>Und siehe, der </a:t>
            </a:r>
            <a:r>
              <a:rPr lang="de-DE" sz="1800" i="1" cap="small" dirty="0">
                <a:effectLst/>
                <a:latin typeface="Calibri" panose="020F0502020204030204" pitchFamily="34" charset="0"/>
              </a:rPr>
              <a:t>Herr</a:t>
            </a:r>
            <a:r>
              <a:rPr lang="de-DE" sz="1800" i="1" dirty="0">
                <a:effectLst/>
                <a:latin typeface="Calibri" panose="020F0502020204030204" pitchFamily="34" charset="0"/>
              </a:rPr>
              <a:t> sprach zu ihm: Er soll nicht dein Erbe sein, sondern der von deinem Leibe kommen wird, der soll dein Erbe sein.</a:t>
            </a:r>
            <a:r>
              <a:rPr lang="de-DE" sz="1800" dirty="0">
                <a:effectLst/>
                <a:latin typeface="Calibri" panose="020F0502020204030204" pitchFamily="34" charset="0"/>
              </a:rPr>
              <a:t>” (Genesis 15,4, LU) </a:t>
            </a:r>
          </a:p>
          <a:p>
            <a:r>
              <a:rPr lang="de-DE" sz="1800" b="1" dirty="0">
                <a:effectLst/>
                <a:latin typeface="Calibri" panose="020F0502020204030204" pitchFamily="34" charset="0"/>
              </a:rPr>
              <a:t>Die </a:t>
            </a:r>
            <a:r>
              <a:rPr lang="de-DE" b="1" dirty="0">
                <a:latin typeface="Calibri" panose="020F0502020204030204" pitchFamily="34" charset="0"/>
              </a:rPr>
              <a:t>Anfrage nach einer </a:t>
            </a:r>
            <a:r>
              <a:rPr lang="de-DE" b="1" dirty="0" err="1">
                <a:latin typeface="Calibri" panose="020F0502020204030204" pitchFamily="34" charset="0"/>
              </a:rPr>
              <a:t>Rückversicherung!</a:t>
            </a:r>
            <a:r>
              <a:rPr lang="de-DE" sz="1800" b="1" dirty="0" err="1">
                <a:effectLst/>
                <a:latin typeface="Calibri" panose="020F0502020204030204" pitchFamily="34" charset="0"/>
              </a:rPr>
              <a:t>“</a:t>
            </a:r>
            <a:r>
              <a:rPr lang="de-DE" sz="1800" i="1" dirty="0" err="1">
                <a:effectLst/>
                <a:latin typeface="Calibri" panose="020F0502020204030204" pitchFamily="34" charset="0"/>
              </a:rPr>
              <a:t>Abram</a:t>
            </a:r>
            <a:r>
              <a:rPr lang="de-DE" sz="1800" i="1" dirty="0">
                <a:effectLst/>
                <a:latin typeface="Calibri" panose="020F0502020204030204" pitchFamily="34" charset="0"/>
              </a:rPr>
              <a:t> aber sprach: Herr </a:t>
            </a:r>
            <a:r>
              <a:rPr lang="de-DE" sz="1800" i="1" cap="small" dirty="0" err="1">
                <a:effectLst/>
                <a:latin typeface="Calibri" panose="020F0502020204030204" pitchFamily="34" charset="0"/>
              </a:rPr>
              <a:t>Herr</a:t>
            </a:r>
            <a:r>
              <a:rPr lang="de-DE" sz="1800" i="1" dirty="0">
                <a:effectLst/>
                <a:latin typeface="Calibri" panose="020F0502020204030204" pitchFamily="34" charset="0"/>
              </a:rPr>
              <a:t>, woran soll ich merken, dass ich’s besitzen werde?</a:t>
            </a:r>
            <a:r>
              <a:rPr lang="de-DE" sz="1800" dirty="0">
                <a:effectLst/>
                <a:latin typeface="Calibri" panose="020F0502020204030204" pitchFamily="34" charset="0"/>
              </a:rPr>
              <a:t>” (Genesis 15,8, LU) </a:t>
            </a:r>
          </a:p>
          <a:p>
            <a:r>
              <a:rPr lang="de-DE" sz="1800" b="1" dirty="0">
                <a:effectLst/>
                <a:latin typeface="Calibri" panose="020F0502020204030204" pitchFamily="34" charset="0"/>
              </a:rPr>
              <a:t>Der </a:t>
            </a:r>
            <a:r>
              <a:rPr lang="de-DE" sz="1800" b="1" dirty="0" err="1">
                <a:effectLst/>
                <a:latin typeface="Calibri" panose="020F0502020204030204" pitchFamily="34" charset="0"/>
              </a:rPr>
              <a:t>Bundesschluß</a:t>
            </a:r>
            <a:r>
              <a:rPr lang="de-DE" sz="1800" b="1" dirty="0">
                <a:effectLst/>
                <a:latin typeface="Calibri" panose="020F0502020204030204" pitchFamily="34" charset="0"/>
              </a:rPr>
              <a:t> </a:t>
            </a:r>
            <a:r>
              <a:rPr lang="de-DE" sz="1800" dirty="0">
                <a:effectLst/>
                <a:latin typeface="Calibri" panose="020F0502020204030204" pitchFamily="34" charset="0"/>
              </a:rPr>
              <a:t>“</a:t>
            </a:r>
            <a:r>
              <a:rPr lang="de-DE" sz="1800" i="1" dirty="0">
                <a:effectLst/>
                <a:latin typeface="Calibri" panose="020F0502020204030204" pitchFamily="34" charset="0"/>
              </a:rPr>
              <a:t>Und er sprach zu ihm: Bringe mir eine dreijährige Kuh, eine dreijährige Ziege, einen dreijährigen Widder, eine Turteltaube und eine andere Taube. Und er brachte ihm dies alles und zerteilte es in der Mitte und legte je einen Teil dem andern gegenüber; aber die Vögel zerteilte er nicht.</a:t>
            </a:r>
            <a:r>
              <a:rPr lang="de-DE" sz="1800" dirty="0">
                <a:effectLst/>
                <a:latin typeface="Calibri" panose="020F0502020204030204" pitchFamily="34" charset="0"/>
              </a:rPr>
              <a:t>” (Genesis 15,9–10, LU) </a:t>
            </a:r>
          </a:p>
          <a:p>
            <a:r>
              <a:rPr lang="de-DE" sz="1800" b="1" dirty="0">
                <a:effectLst/>
                <a:latin typeface="Calibri" panose="020F0502020204030204" pitchFamily="34" charset="0"/>
              </a:rPr>
              <a:t>Die Unfähigkeit: </a:t>
            </a:r>
            <a:r>
              <a:rPr lang="de-DE" sz="1800" dirty="0">
                <a:effectLst/>
                <a:latin typeface="Calibri" panose="020F0502020204030204" pitchFamily="34" charset="0"/>
              </a:rPr>
              <a:t>“</a:t>
            </a:r>
            <a:r>
              <a:rPr lang="de-DE" sz="1800" i="1" dirty="0">
                <a:effectLst/>
                <a:latin typeface="Calibri" panose="020F0502020204030204" pitchFamily="34" charset="0"/>
              </a:rPr>
              <a:t>Als nun die Sonne unterging, fiel ein tiefer Schlaf auf Abram, und siehe, Schrecken und große Finsternis überfiel ihn.</a:t>
            </a:r>
            <a:r>
              <a:rPr lang="de-DE" sz="1800" dirty="0">
                <a:effectLst/>
                <a:latin typeface="Calibri" panose="020F0502020204030204" pitchFamily="34" charset="0"/>
              </a:rPr>
              <a:t>” (Genesis 15,12, LU) </a:t>
            </a:r>
          </a:p>
          <a:p>
            <a:r>
              <a:rPr lang="de-DE" sz="1800" b="1" dirty="0">
                <a:effectLst/>
                <a:latin typeface="Calibri" panose="020F0502020204030204" pitchFamily="34" charset="0"/>
              </a:rPr>
              <a:t>Die Zusage im Bundesfluch: </a:t>
            </a:r>
            <a:r>
              <a:rPr lang="de-DE" sz="1800" dirty="0">
                <a:effectLst/>
                <a:latin typeface="Calibri" panose="020F0502020204030204" pitchFamily="34" charset="0"/>
              </a:rPr>
              <a:t>“</a:t>
            </a:r>
            <a:r>
              <a:rPr lang="de-DE" sz="1800" i="1" dirty="0">
                <a:effectLst/>
                <a:latin typeface="Calibri" panose="020F0502020204030204" pitchFamily="34" charset="0"/>
              </a:rPr>
              <a:t>Als nun die Sonne untergegangen und es finster geworden war, siehe, da war ein rauchender Ofen, und eine brennende Fackel fuhr zwischen den Stücken hin. An dem Tage schloss der </a:t>
            </a:r>
            <a:r>
              <a:rPr lang="de-DE" sz="1800" i="1" cap="small" dirty="0">
                <a:effectLst/>
                <a:latin typeface="Calibri" panose="020F0502020204030204" pitchFamily="34" charset="0"/>
              </a:rPr>
              <a:t>Herr</a:t>
            </a:r>
            <a:r>
              <a:rPr lang="de-DE" sz="1800" i="1" dirty="0">
                <a:effectLst/>
                <a:latin typeface="Calibri" panose="020F0502020204030204" pitchFamily="34" charset="0"/>
              </a:rPr>
              <a:t> einen Bund mit Abram und sprach: Deinen Nachkommen gebe ich dies Land von dem Strom Ägyptens an bis an den großen Strom, den Euphrat:</a:t>
            </a:r>
            <a:r>
              <a:rPr lang="de-DE" sz="1800" dirty="0">
                <a:effectLst/>
                <a:latin typeface="Calibri" panose="020F0502020204030204" pitchFamily="34" charset="0"/>
              </a:rPr>
              <a:t>” (Genesis 15,17–18, LU) </a:t>
            </a:r>
          </a:p>
          <a:p>
            <a:r>
              <a:rPr lang="de-DE" b="1" dirty="0">
                <a:latin typeface="Calibri" panose="020F0502020204030204" pitchFamily="34" charset="0"/>
              </a:rPr>
              <a:t>Diese Zusage wird allen Gläubigen zuteil: </a:t>
            </a:r>
            <a:r>
              <a:rPr lang="de-DE" sz="1800" dirty="0">
                <a:effectLst/>
                <a:latin typeface="Calibri" panose="020F0502020204030204" pitchFamily="34" charset="0"/>
              </a:rPr>
              <a:t>“</a:t>
            </a:r>
            <a:r>
              <a:rPr lang="de-DE" sz="1800" i="1" dirty="0">
                <a:effectLst/>
                <a:latin typeface="Calibri" panose="020F0502020204030204" pitchFamily="34" charset="0"/>
              </a:rPr>
              <a:t>Christus aber hat uns losgekauft von dem Fluch des Gesetzes, da er zum Fluch wurde für uns – denn es steht geschrieben : »Verflucht ist jeder, der am Holz hängt« –, </a:t>
            </a:r>
            <a:r>
              <a:rPr lang="de-DE" sz="1800" b="1" i="1" dirty="0">
                <a:effectLst/>
                <a:latin typeface="Calibri" panose="020F0502020204030204" pitchFamily="34" charset="0"/>
              </a:rPr>
              <a:t>auf dass der Segen Abrahams zu den Heiden komme durch Christus Jesus </a:t>
            </a:r>
            <a:r>
              <a:rPr lang="de-DE" sz="1800" i="1" dirty="0">
                <a:effectLst/>
                <a:latin typeface="Calibri" panose="020F0502020204030204" pitchFamily="34" charset="0"/>
              </a:rPr>
              <a:t>und wir den verheißenen Geist empfingen durch den Glauben.</a:t>
            </a:r>
            <a:r>
              <a:rPr lang="de-DE" sz="1800" dirty="0">
                <a:effectLst/>
                <a:latin typeface="Calibri" panose="020F0502020204030204" pitchFamily="34" charset="0"/>
              </a:rPr>
              <a:t>” (Galater 3,13–14, LU) </a:t>
            </a:r>
          </a:p>
          <a:p>
            <a:endParaRPr lang="de-DE" sz="1800" dirty="0">
              <a:effectLst/>
              <a:latin typeface="Calibri" panose="020F0502020204030204" pitchFamily="34" charset="0"/>
            </a:endParaRPr>
          </a:p>
          <a:p>
            <a:endParaRPr lang="de-DE" sz="1800" dirty="0">
              <a:effectLst/>
              <a:latin typeface="Calibri" panose="020F0502020204030204" pitchFamily="34" charset="0"/>
            </a:endParaRPr>
          </a:p>
          <a:p>
            <a:endParaRPr lang="de-DE" dirty="0"/>
          </a:p>
        </p:txBody>
      </p:sp>
    </p:spTree>
    <p:extLst>
      <p:ext uri="{BB962C8B-B14F-4D97-AF65-F5344CB8AC3E}">
        <p14:creationId xmlns:p14="http://schemas.microsoft.com/office/powerpoint/2010/main" val="3403894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lstStyle/>
          <a:p>
            <a:r>
              <a:rPr lang="de-DE" dirty="0"/>
              <a:t>Fazit: Worüber wir sprachen</a:t>
            </a:r>
          </a:p>
        </p:txBody>
      </p:sp>
      <p:sp>
        <p:nvSpPr>
          <p:cNvPr id="6" name="Inhaltsplatzhalter 5">
            <a:extLst>
              <a:ext uri="{FF2B5EF4-FFF2-40B4-BE49-F238E27FC236}">
                <a16:creationId xmlns:a16="http://schemas.microsoft.com/office/drawing/2014/main" id="{C3F28158-7CA3-44B3-B67C-DDB283278B22}"/>
              </a:ext>
            </a:extLst>
          </p:cNvPr>
          <p:cNvSpPr>
            <a:spLocks noGrp="1"/>
          </p:cNvSpPr>
          <p:nvPr>
            <p:ph idx="1"/>
          </p:nvPr>
        </p:nvSpPr>
        <p:spPr>
          <a:xfrm>
            <a:off x="852256" y="1288532"/>
            <a:ext cx="10652356" cy="5569468"/>
          </a:xfrm>
        </p:spPr>
        <p:txBody>
          <a:bodyPr>
            <a:normAutofit lnSpcReduction="10000"/>
          </a:bodyPr>
          <a:lstStyle/>
          <a:p>
            <a:r>
              <a:rPr lang="de-DE" b="1" dirty="0"/>
              <a:t>Heilsgewissheit</a:t>
            </a:r>
            <a:r>
              <a:rPr lang="de-DE" dirty="0"/>
              <a:t>: Statt der zwei Extremen „Keine Heilsgewissheit“ oder „ Immer Heilsgewissheit“ ist es biblischer: Wachstum im Glauben zu sehen, und die </a:t>
            </a:r>
            <a:r>
              <a:rPr lang="de-DE" dirty="0" err="1"/>
              <a:t>Realitität</a:t>
            </a:r>
            <a:r>
              <a:rPr lang="de-DE" dirty="0"/>
              <a:t> eines Glaubenskampfes</a:t>
            </a:r>
          </a:p>
          <a:p>
            <a:r>
              <a:rPr lang="de-DE" dirty="0"/>
              <a:t>Manchmal ist es auch besser die Frage umzuformulieren: Meint Gott es gut mit mir? Kann ich Gott vertrauen?</a:t>
            </a:r>
          </a:p>
          <a:p>
            <a:r>
              <a:rPr lang="de-DE" b="1" dirty="0"/>
              <a:t>Zweifel</a:t>
            </a:r>
            <a:r>
              <a:rPr lang="de-DE" dirty="0"/>
              <a:t> I</a:t>
            </a:r>
            <a:r>
              <a:rPr lang="de-DE" i="1" dirty="0"/>
              <a:t>st nicht gleich </a:t>
            </a:r>
            <a:r>
              <a:rPr lang="de-DE" b="1" dirty="0"/>
              <a:t>Unglaube</a:t>
            </a:r>
            <a:r>
              <a:rPr lang="de-DE" dirty="0"/>
              <a:t>. Jesus ist besorgt um Zweifler und stärkt Ihren Glauben</a:t>
            </a:r>
          </a:p>
          <a:p>
            <a:r>
              <a:rPr lang="de-DE" dirty="0"/>
              <a:t>Eine </a:t>
            </a:r>
            <a:r>
              <a:rPr lang="de-DE" b="1" dirty="0"/>
              <a:t>Bekehrung</a:t>
            </a:r>
            <a:r>
              <a:rPr lang="de-DE" dirty="0"/>
              <a:t> ist erst der </a:t>
            </a:r>
            <a:r>
              <a:rPr lang="de-DE" i="1" dirty="0"/>
              <a:t>Anfang eines </a:t>
            </a:r>
            <a:r>
              <a:rPr lang="de-DE" dirty="0"/>
              <a:t>Lebens im </a:t>
            </a:r>
            <a:r>
              <a:rPr lang="de-DE" b="1" dirty="0"/>
              <a:t>Glauben</a:t>
            </a:r>
          </a:p>
          <a:p>
            <a:r>
              <a:rPr lang="de-DE" dirty="0"/>
              <a:t>Die Ursache unserer </a:t>
            </a:r>
            <a:r>
              <a:rPr lang="de-DE" b="1" dirty="0"/>
              <a:t>Errettung</a:t>
            </a:r>
            <a:r>
              <a:rPr lang="de-DE" dirty="0"/>
              <a:t> ist nicht unsere Bekehrung, sondern die Rechtfertigung aus </a:t>
            </a:r>
            <a:r>
              <a:rPr lang="de-DE" b="1" dirty="0"/>
              <a:t>Gnaden</a:t>
            </a:r>
            <a:r>
              <a:rPr lang="de-DE" dirty="0"/>
              <a:t> allein und durch den Glauben allein aufgrund des Werkes </a:t>
            </a:r>
            <a:r>
              <a:rPr lang="de-DE" b="1" dirty="0"/>
              <a:t>Christi</a:t>
            </a:r>
          </a:p>
          <a:p>
            <a:r>
              <a:rPr lang="de-DE" dirty="0"/>
              <a:t>Es gibt ohne </a:t>
            </a:r>
            <a:r>
              <a:rPr lang="de-DE" b="1" dirty="0"/>
              <a:t>Heiligung</a:t>
            </a:r>
            <a:r>
              <a:rPr lang="de-DE" dirty="0"/>
              <a:t> keine </a:t>
            </a:r>
            <a:r>
              <a:rPr lang="de-DE" b="1" dirty="0"/>
              <a:t>Heilsgewissheit</a:t>
            </a:r>
            <a:r>
              <a:rPr lang="de-DE" dirty="0"/>
              <a:t>. Fehlt uns Heilsgewissheit, dann dürfen wir weiter im Gehorsam wachsen.</a:t>
            </a:r>
          </a:p>
          <a:p>
            <a:r>
              <a:rPr lang="de-DE" dirty="0"/>
              <a:t>Von Heilsgewissheit zu sprechen macht nur Sinn, wenn sie das </a:t>
            </a:r>
            <a:r>
              <a:rPr lang="de-DE" b="1" dirty="0"/>
              <a:t>Ausharren bis zum </a:t>
            </a:r>
            <a:r>
              <a:rPr lang="de-DE" b="1" dirty="0" err="1"/>
              <a:t>Schluß</a:t>
            </a:r>
            <a:r>
              <a:rPr lang="de-DE" b="1" dirty="0"/>
              <a:t> </a:t>
            </a:r>
            <a:r>
              <a:rPr lang="de-DE" dirty="0"/>
              <a:t>einschließt</a:t>
            </a:r>
          </a:p>
          <a:p>
            <a:r>
              <a:rPr lang="de-DE" dirty="0"/>
              <a:t>Als Gemeinde /als Christen dürfen wir uns gegenseitig (und uns selbst) das </a:t>
            </a:r>
            <a:r>
              <a:rPr lang="de-DE" b="1" dirty="0"/>
              <a:t>Heil in Christus zusprechen</a:t>
            </a:r>
          </a:p>
          <a:p>
            <a:r>
              <a:rPr lang="de-DE" dirty="0"/>
              <a:t>Wir wachsen durch den Gebrauch der </a:t>
            </a:r>
            <a:r>
              <a:rPr lang="de-DE" b="1" dirty="0"/>
              <a:t>Gnadenmittel und der Sakramente </a:t>
            </a:r>
            <a:r>
              <a:rPr lang="de-DE" dirty="0"/>
              <a:t>in der Gewissheit, dass Gott uns liebt.</a:t>
            </a:r>
          </a:p>
        </p:txBody>
      </p:sp>
    </p:spTree>
    <p:extLst>
      <p:ext uri="{BB962C8B-B14F-4D97-AF65-F5344CB8AC3E}">
        <p14:creationId xmlns:p14="http://schemas.microsoft.com/office/powerpoint/2010/main" val="2995504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lstStyle/>
          <a:p>
            <a:r>
              <a:rPr lang="de-DE" dirty="0"/>
              <a:t>Anhang A: Besungene Heilsgewissheit</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p:txBody>
          <a:bodyPr>
            <a:normAutofit/>
          </a:bodyPr>
          <a:lstStyle/>
          <a:p>
            <a:r>
              <a:rPr lang="de-DE" sz="2400" i="1" dirty="0"/>
              <a:t>„Ich weiß nicht, warum Gottes Gnad mir je ward offenbar, noch warum ich erlöset bin, der ich ein Sünder war. – Refrain:  Doch ich weiß, an wen ich glaube, und Seiner Hand kann nichts entreißen; mein Erbteil wird Er mir wahren auf den Tag, da Er erscheint.“</a:t>
            </a:r>
          </a:p>
          <a:p>
            <a:r>
              <a:rPr lang="de-DE" sz="2400" i="1" dirty="0"/>
              <a:t>„Keiner wird zuschanden, welcher Gottes harrt; sollt ich sein der erste, der zuschanden ward? Nein, das ist unmöglich, du getreuer Hort! Eher fällt der Himmel, eh mich täuscht dein Wort!“</a:t>
            </a:r>
          </a:p>
        </p:txBody>
      </p:sp>
    </p:spTree>
    <p:extLst>
      <p:ext uri="{BB962C8B-B14F-4D97-AF65-F5344CB8AC3E}">
        <p14:creationId xmlns:p14="http://schemas.microsoft.com/office/powerpoint/2010/main" val="587237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lstStyle/>
          <a:p>
            <a:r>
              <a:rPr lang="de-DE" dirty="0"/>
              <a:t>Anhang B: Wie stärkt die Taufe unsere Gewissheit der Errettung?</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p:txBody>
          <a:bodyPr>
            <a:normAutofit/>
          </a:bodyPr>
          <a:lstStyle/>
          <a:p>
            <a:pPr marL="0" indent="0">
              <a:buNone/>
            </a:pPr>
            <a:r>
              <a:rPr lang="de-DE" dirty="0"/>
              <a:t>Heidelberger Katechismus, Frage 69. Wie wirst du in der heiligen Taufe erinnert und versichert, dass das eine Opfer am Kreuz dir zugute kommt?</a:t>
            </a:r>
            <a:endParaRPr lang="de-DE" i="1" dirty="0"/>
          </a:p>
          <a:p>
            <a:endParaRPr lang="de-DE" i="1" dirty="0"/>
          </a:p>
          <a:p>
            <a:r>
              <a:rPr lang="de-DE" dirty="0"/>
              <a:t>„Folgendermaßen: Christus hat dieses äußerliche Wasserbad eingesetzt und dabei verheißen, dass ich ebenso sicher mit seinem Blut und Geist von der Unreinheit meiner Seele, das heißt von allen meinen Sünden, gewaschen worden bin, wie ich äußerlich mit dem Wasser, das die Unsauberkeit des Leibes wegzunehmen pflegt, gewaschen wurde (</a:t>
            </a:r>
            <a:r>
              <a:rPr lang="de-DE" dirty="0" err="1"/>
              <a:t>Mt</a:t>
            </a:r>
            <a:r>
              <a:rPr lang="de-DE" dirty="0"/>
              <a:t> 28,19–20; </a:t>
            </a:r>
            <a:r>
              <a:rPr lang="de-DE" dirty="0" err="1"/>
              <a:t>Apg</a:t>
            </a:r>
            <a:r>
              <a:rPr lang="de-DE" dirty="0"/>
              <a:t> 2,38; </a:t>
            </a:r>
            <a:r>
              <a:rPr lang="de-DE" dirty="0" err="1"/>
              <a:t>Mt</a:t>
            </a:r>
            <a:r>
              <a:rPr lang="de-DE" dirty="0"/>
              <a:t> 3,11; Mk 16,16; </a:t>
            </a:r>
            <a:r>
              <a:rPr lang="de-DE" dirty="0" err="1"/>
              <a:t>Röm</a:t>
            </a:r>
            <a:r>
              <a:rPr lang="de-DE" dirty="0"/>
              <a:t> 6,3–4; Mk 1,4; </a:t>
            </a:r>
            <a:r>
              <a:rPr lang="de-DE" dirty="0" err="1"/>
              <a:t>Lk</a:t>
            </a:r>
            <a:r>
              <a:rPr lang="de-DE" dirty="0"/>
              <a:t> 3,3).“</a:t>
            </a:r>
            <a:endParaRPr lang="de-DE" i="1" dirty="0"/>
          </a:p>
        </p:txBody>
      </p:sp>
    </p:spTree>
    <p:extLst>
      <p:ext uri="{BB962C8B-B14F-4D97-AF65-F5344CB8AC3E}">
        <p14:creationId xmlns:p14="http://schemas.microsoft.com/office/powerpoint/2010/main" val="3048513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71951AC-24D5-46C9-BAD6-3013DB77216F}"/>
              </a:ext>
            </a:extLst>
          </p:cNvPr>
          <p:cNvSpPr>
            <a:spLocks noGrp="1"/>
          </p:cNvSpPr>
          <p:nvPr>
            <p:ph idx="1"/>
          </p:nvPr>
        </p:nvSpPr>
        <p:spPr>
          <a:xfrm>
            <a:off x="1542553" y="349857"/>
            <a:ext cx="9962059" cy="5561365"/>
          </a:xfrm>
        </p:spPr>
        <p:txBody>
          <a:bodyPr>
            <a:normAutofit/>
          </a:bodyPr>
          <a:lstStyle/>
          <a:p>
            <a:endParaRPr lang="de-DE" i="1" dirty="0">
              <a:effectLst/>
            </a:endParaRPr>
          </a:p>
          <a:p>
            <a:r>
              <a:rPr lang="de-DE" sz="2400" i="1" dirty="0">
                <a:effectLst/>
              </a:rPr>
              <a:t>„Für Christen wird die Antwort auf beide Fragen: „Wie kann ich sicher sein, dass Gott da ist, und dass Gott gut ist?“ nur in Jesus Christus zufriedenstellend beantwortet. Jeder „Beweis“ von Gottes Existenz und jedes Argument für seine Güte, das anderswohin führt, ist entweder unvollständig oder falsch. Wie überzeugend sie als Argumente scheinen mögen, auf lange Sicht werden sie weder intellektuell überzeugen noch emotionell sättigen, was - sich nirgendwo besser zeigt als im Leiden“</a:t>
            </a:r>
          </a:p>
          <a:p>
            <a:r>
              <a:rPr lang="de-DE" sz="2400" i="1" dirty="0"/>
              <a:t> Os Guinness, </a:t>
            </a:r>
            <a:r>
              <a:rPr lang="de-DE" sz="2400" i="1" dirty="0" err="1"/>
              <a:t>God</a:t>
            </a:r>
            <a:r>
              <a:rPr lang="de-DE" sz="2400" i="1" dirty="0"/>
              <a:t> in </a:t>
            </a:r>
            <a:r>
              <a:rPr lang="de-DE" sz="2400" i="1" dirty="0" err="1"/>
              <a:t>the</a:t>
            </a:r>
            <a:r>
              <a:rPr lang="de-DE" sz="2400" i="1" dirty="0"/>
              <a:t> Dark (S. 132)</a:t>
            </a:r>
            <a:endParaRPr lang="de-DE" sz="2400" dirty="0">
              <a:effectLst/>
            </a:endParaRPr>
          </a:p>
          <a:p>
            <a:pPr marL="0" indent="0">
              <a:buNone/>
            </a:pPr>
            <a:endParaRPr lang="de-DE" dirty="0"/>
          </a:p>
        </p:txBody>
      </p:sp>
    </p:spTree>
    <p:extLst>
      <p:ext uri="{BB962C8B-B14F-4D97-AF65-F5344CB8AC3E}">
        <p14:creationId xmlns:p14="http://schemas.microsoft.com/office/powerpoint/2010/main" val="3273484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3B6D5-11AA-4639-80E1-9DB18044CC14}"/>
              </a:ext>
            </a:extLst>
          </p:cNvPr>
          <p:cNvSpPr>
            <a:spLocks noGrp="1"/>
          </p:cNvSpPr>
          <p:nvPr>
            <p:ph type="ctrTitle"/>
          </p:nvPr>
        </p:nvSpPr>
        <p:spPr/>
        <p:txBody>
          <a:bodyPr/>
          <a:lstStyle/>
          <a:p>
            <a:r>
              <a:rPr lang="de-DE" dirty="0"/>
              <a:t>Vom Zweifel zur Glaubensgewissheit</a:t>
            </a:r>
          </a:p>
        </p:txBody>
      </p:sp>
      <p:sp>
        <p:nvSpPr>
          <p:cNvPr id="3" name="Untertitel 2">
            <a:extLst>
              <a:ext uri="{FF2B5EF4-FFF2-40B4-BE49-F238E27FC236}">
                <a16:creationId xmlns:a16="http://schemas.microsoft.com/office/drawing/2014/main" id="{2DF7F676-537D-4C4D-A5D3-3EC059F48ACD}"/>
              </a:ext>
            </a:extLst>
          </p:cNvPr>
          <p:cNvSpPr>
            <a:spLocks noGrp="1"/>
          </p:cNvSpPr>
          <p:nvPr>
            <p:ph type="subTitle" idx="1"/>
          </p:nvPr>
        </p:nvSpPr>
        <p:spPr/>
        <p:txBody>
          <a:bodyPr/>
          <a:lstStyle/>
          <a:p>
            <a:r>
              <a:rPr lang="de-DE" dirty="0"/>
              <a:t>Wie können wir im Glauben reifen?</a:t>
            </a:r>
          </a:p>
        </p:txBody>
      </p:sp>
    </p:spTree>
    <p:extLst>
      <p:ext uri="{BB962C8B-B14F-4D97-AF65-F5344CB8AC3E}">
        <p14:creationId xmlns:p14="http://schemas.microsoft.com/office/powerpoint/2010/main" val="279555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BCAF78-1F59-4999-AD72-14E0D9FDFCED}"/>
              </a:ext>
            </a:extLst>
          </p:cNvPr>
          <p:cNvSpPr>
            <a:spLocks noGrp="1"/>
          </p:cNvSpPr>
          <p:nvPr>
            <p:ph type="title"/>
          </p:nvPr>
        </p:nvSpPr>
        <p:spPr/>
        <p:txBody>
          <a:bodyPr/>
          <a:lstStyle/>
          <a:p>
            <a:r>
              <a:rPr lang="de-DE" dirty="0"/>
              <a:t>Überblick</a:t>
            </a:r>
          </a:p>
        </p:txBody>
      </p:sp>
      <p:sp>
        <p:nvSpPr>
          <p:cNvPr id="3" name="Inhaltsplatzhalter 2">
            <a:extLst>
              <a:ext uri="{FF2B5EF4-FFF2-40B4-BE49-F238E27FC236}">
                <a16:creationId xmlns:a16="http://schemas.microsoft.com/office/drawing/2014/main" id="{529D47CC-BD4C-469D-88CF-A8FB9FB0E43E}"/>
              </a:ext>
            </a:extLst>
          </p:cNvPr>
          <p:cNvSpPr>
            <a:spLocks noGrp="1"/>
          </p:cNvSpPr>
          <p:nvPr>
            <p:ph sz="half" idx="1"/>
          </p:nvPr>
        </p:nvSpPr>
        <p:spPr>
          <a:xfrm>
            <a:off x="2148397" y="1358283"/>
            <a:ext cx="9179510" cy="5228947"/>
          </a:xfrm>
        </p:spPr>
        <p:txBody>
          <a:bodyPr>
            <a:normAutofit lnSpcReduction="10000"/>
          </a:bodyPr>
          <a:lstStyle/>
          <a:p>
            <a:r>
              <a:rPr lang="de-DE" dirty="0"/>
              <a:t>Worüber wir sprechen wollen</a:t>
            </a:r>
          </a:p>
          <a:p>
            <a:pPr marL="0" indent="0">
              <a:buNone/>
            </a:pPr>
            <a:endParaRPr lang="de-DE" dirty="0"/>
          </a:p>
          <a:p>
            <a:r>
              <a:rPr lang="de-DE" dirty="0"/>
              <a:t>Die Realität der Glaubensgewissheit</a:t>
            </a:r>
          </a:p>
          <a:p>
            <a:pPr lvl="1"/>
            <a:r>
              <a:rPr lang="de-DE" dirty="0"/>
              <a:t>Was lehrt die Bibel?	</a:t>
            </a:r>
          </a:p>
          <a:p>
            <a:pPr lvl="1"/>
            <a:r>
              <a:rPr lang="de-DE" dirty="0"/>
              <a:t>Mögliche Perspektiven</a:t>
            </a:r>
          </a:p>
          <a:p>
            <a:pPr lvl="1"/>
            <a:r>
              <a:rPr lang="de-DE" dirty="0"/>
              <a:t>Die Gewissheit der Rechtfertigung in Calvins </a:t>
            </a:r>
            <a:r>
              <a:rPr lang="de-DE" dirty="0" err="1"/>
              <a:t>Institutio</a:t>
            </a:r>
            <a:endParaRPr lang="de-DE" dirty="0"/>
          </a:p>
          <a:p>
            <a:r>
              <a:rPr lang="de-DE" dirty="0"/>
              <a:t>Die vielen Gesichter des Zweifelns</a:t>
            </a:r>
          </a:p>
          <a:p>
            <a:pPr lvl="1"/>
            <a:r>
              <a:rPr lang="de-DE" dirty="0"/>
              <a:t>Jesus begegnet dem Zweifel</a:t>
            </a:r>
          </a:p>
          <a:p>
            <a:pPr lvl="1"/>
            <a:r>
              <a:rPr lang="de-DE" dirty="0"/>
              <a:t>Zwei Methoden im Kampf gegen den Zweifel</a:t>
            </a:r>
          </a:p>
          <a:p>
            <a:pPr lvl="2"/>
            <a:r>
              <a:rPr lang="de-DE" dirty="0"/>
              <a:t>Der Heilzuspruch</a:t>
            </a:r>
          </a:p>
          <a:p>
            <a:pPr lvl="2"/>
            <a:r>
              <a:rPr lang="de-DE" dirty="0"/>
              <a:t>Das Sprechen zur eigenen Seele</a:t>
            </a:r>
          </a:p>
          <a:p>
            <a:endParaRPr lang="de-DE" dirty="0"/>
          </a:p>
          <a:p>
            <a:r>
              <a:rPr lang="de-DE" dirty="0"/>
              <a:t>Ein sicherer Anker der Seele: Eine  Express - Studie zu 1. Mo. 15</a:t>
            </a:r>
          </a:p>
          <a:p>
            <a:r>
              <a:rPr lang="de-DE" dirty="0"/>
              <a:t>Fazit</a:t>
            </a:r>
          </a:p>
          <a:p>
            <a:pPr lvl="1"/>
            <a:endParaRPr lang="de-DE" dirty="0"/>
          </a:p>
        </p:txBody>
      </p:sp>
      <p:sp>
        <p:nvSpPr>
          <p:cNvPr id="4" name="Inhaltsplatzhalter 3">
            <a:extLst>
              <a:ext uri="{FF2B5EF4-FFF2-40B4-BE49-F238E27FC236}">
                <a16:creationId xmlns:a16="http://schemas.microsoft.com/office/drawing/2014/main" id="{76102A09-C018-4A5A-8B8E-500062D7D136}"/>
              </a:ext>
            </a:extLst>
          </p:cNvPr>
          <p:cNvSpPr>
            <a:spLocks noGrp="1"/>
          </p:cNvSpPr>
          <p:nvPr>
            <p:ph sz="half" idx="2"/>
          </p:nvPr>
        </p:nvSpPr>
        <p:spPr/>
        <p:txBody>
          <a:bodyPr>
            <a:normAutofit lnSpcReduction="10000"/>
          </a:bodyPr>
          <a:lstStyle/>
          <a:p>
            <a:pPr marL="0" indent="0">
              <a:buNone/>
            </a:pPr>
            <a:endParaRPr lang="de-DE" dirty="0"/>
          </a:p>
        </p:txBody>
      </p:sp>
    </p:spTree>
    <p:extLst>
      <p:ext uri="{BB962C8B-B14F-4D97-AF65-F5344CB8AC3E}">
        <p14:creationId xmlns:p14="http://schemas.microsoft.com/office/powerpoint/2010/main" val="1025755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a:xfrm>
            <a:off x="1798717" y="105721"/>
            <a:ext cx="8911687" cy="1280890"/>
          </a:xfrm>
        </p:spPr>
        <p:txBody>
          <a:bodyPr/>
          <a:lstStyle/>
          <a:p>
            <a:r>
              <a:rPr lang="de-DE" dirty="0"/>
              <a:t>Worüber wir sprechen wollen</a:t>
            </a:r>
          </a:p>
        </p:txBody>
      </p:sp>
      <p:sp>
        <p:nvSpPr>
          <p:cNvPr id="7" name="Textfeld 6">
            <a:extLst>
              <a:ext uri="{FF2B5EF4-FFF2-40B4-BE49-F238E27FC236}">
                <a16:creationId xmlns:a16="http://schemas.microsoft.com/office/drawing/2014/main" id="{2C749DF5-4818-43D1-8D98-28DBDA35AAF7}"/>
              </a:ext>
            </a:extLst>
          </p:cNvPr>
          <p:cNvSpPr txBox="1"/>
          <p:nvPr/>
        </p:nvSpPr>
        <p:spPr>
          <a:xfrm>
            <a:off x="5092284" y="3429000"/>
            <a:ext cx="1785199" cy="830997"/>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sz="2400" b="1" dirty="0"/>
              <a:t>Heils-gewissheit</a:t>
            </a:r>
          </a:p>
        </p:txBody>
      </p:sp>
      <p:sp>
        <p:nvSpPr>
          <p:cNvPr id="8" name="Textfeld 7">
            <a:extLst>
              <a:ext uri="{FF2B5EF4-FFF2-40B4-BE49-F238E27FC236}">
                <a16:creationId xmlns:a16="http://schemas.microsoft.com/office/drawing/2014/main" id="{1C74E55F-26E8-4118-B901-3BEACDECB3FF}"/>
              </a:ext>
            </a:extLst>
          </p:cNvPr>
          <p:cNvSpPr txBox="1"/>
          <p:nvPr/>
        </p:nvSpPr>
        <p:spPr>
          <a:xfrm>
            <a:off x="8419029" y="5418089"/>
            <a:ext cx="1518699"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Zweifel</a:t>
            </a:r>
          </a:p>
        </p:txBody>
      </p:sp>
      <p:sp>
        <p:nvSpPr>
          <p:cNvPr id="9" name="Textfeld 8">
            <a:extLst>
              <a:ext uri="{FF2B5EF4-FFF2-40B4-BE49-F238E27FC236}">
                <a16:creationId xmlns:a16="http://schemas.microsoft.com/office/drawing/2014/main" id="{D2B3DFDA-541D-4CFD-9443-AA0934D12CC2}"/>
              </a:ext>
            </a:extLst>
          </p:cNvPr>
          <p:cNvSpPr txBox="1"/>
          <p:nvPr/>
        </p:nvSpPr>
        <p:spPr>
          <a:xfrm>
            <a:off x="7318978" y="6174913"/>
            <a:ext cx="1518699"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Glaube</a:t>
            </a:r>
          </a:p>
        </p:txBody>
      </p:sp>
      <p:sp>
        <p:nvSpPr>
          <p:cNvPr id="10" name="Textfeld 9">
            <a:extLst>
              <a:ext uri="{FF2B5EF4-FFF2-40B4-BE49-F238E27FC236}">
                <a16:creationId xmlns:a16="http://schemas.microsoft.com/office/drawing/2014/main" id="{7BC6ECAE-1DA0-44C8-BF53-CF3EEE0AFCA9}"/>
              </a:ext>
            </a:extLst>
          </p:cNvPr>
          <p:cNvSpPr txBox="1"/>
          <p:nvPr/>
        </p:nvSpPr>
        <p:spPr>
          <a:xfrm>
            <a:off x="8475934" y="2000273"/>
            <a:ext cx="1518699" cy="923330"/>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Ausharren bis zum </a:t>
            </a:r>
            <a:r>
              <a:rPr lang="de-DE" b="1" dirty="0" err="1"/>
              <a:t>Schluß</a:t>
            </a:r>
            <a:endParaRPr lang="de-DE" b="1" dirty="0"/>
          </a:p>
        </p:txBody>
      </p:sp>
      <p:sp>
        <p:nvSpPr>
          <p:cNvPr id="11" name="Textfeld 10">
            <a:extLst>
              <a:ext uri="{FF2B5EF4-FFF2-40B4-BE49-F238E27FC236}">
                <a16:creationId xmlns:a16="http://schemas.microsoft.com/office/drawing/2014/main" id="{A5A84066-7173-403B-A2E3-0DC2C4437135}"/>
              </a:ext>
            </a:extLst>
          </p:cNvPr>
          <p:cNvSpPr txBox="1"/>
          <p:nvPr/>
        </p:nvSpPr>
        <p:spPr>
          <a:xfrm>
            <a:off x="7156406" y="4216882"/>
            <a:ext cx="1861929"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Rechtfertigung</a:t>
            </a:r>
          </a:p>
        </p:txBody>
      </p:sp>
      <p:sp>
        <p:nvSpPr>
          <p:cNvPr id="12" name="Textfeld 11">
            <a:extLst>
              <a:ext uri="{FF2B5EF4-FFF2-40B4-BE49-F238E27FC236}">
                <a16:creationId xmlns:a16="http://schemas.microsoft.com/office/drawing/2014/main" id="{EDCD0D23-4D53-4E76-B9E9-A56FB1E6498E}"/>
              </a:ext>
            </a:extLst>
          </p:cNvPr>
          <p:cNvSpPr txBox="1"/>
          <p:nvPr/>
        </p:nvSpPr>
        <p:spPr>
          <a:xfrm>
            <a:off x="5169985" y="2082269"/>
            <a:ext cx="1518699"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Bekehrung</a:t>
            </a:r>
          </a:p>
        </p:txBody>
      </p:sp>
      <p:sp>
        <p:nvSpPr>
          <p:cNvPr id="13" name="Textfeld 12">
            <a:extLst>
              <a:ext uri="{FF2B5EF4-FFF2-40B4-BE49-F238E27FC236}">
                <a16:creationId xmlns:a16="http://schemas.microsoft.com/office/drawing/2014/main" id="{FC5955C9-9613-4C7A-8B88-4ABD2938AC93}"/>
              </a:ext>
            </a:extLst>
          </p:cNvPr>
          <p:cNvSpPr txBox="1"/>
          <p:nvPr/>
        </p:nvSpPr>
        <p:spPr>
          <a:xfrm>
            <a:off x="5443459" y="6414055"/>
            <a:ext cx="1518699"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Abfall</a:t>
            </a:r>
          </a:p>
        </p:txBody>
      </p:sp>
      <p:sp>
        <p:nvSpPr>
          <p:cNvPr id="15" name="Textfeld 14">
            <a:extLst>
              <a:ext uri="{FF2B5EF4-FFF2-40B4-BE49-F238E27FC236}">
                <a16:creationId xmlns:a16="http://schemas.microsoft.com/office/drawing/2014/main" id="{1A0B0DAB-6BD4-40F0-85DD-AD6662A2E7E2}"/>
              </a:ext>
            </a:extLst>
          </p:cNvPr>
          <p:cNvSpPr txBox="1"/>
          <p:nvPr/>
        </p:nvSpPr>
        <p:spPr>
          <a:xfrm>
            <a:off x="1380453" y="5037409"/>
            <a:ext cx="1922892"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Heilszuspruch</a:t>
            </a:r>
          </a:p>
        </p:txBody>
      </p:sp>
      <p:sp>
        <p:nvSpPr>
          <p:cNvPr id="16" name="Textfeld 15">
            <a:extLst>
              <a:ext uri="{FF2B5EF4-FFF2-40B4-BE49-F238E27FC236}">
                <a16:creationId xmlns:a16="http://schemas.microsoft.com/office/drawing/2014/main" id="{2BBF518B-1202-42C6-8502-3F740BC2C80A}"/>
              </a:ext>
            </a:extLst>
          </p:cNvPr>
          <p:cNvSpPr txBox="1"/>
          <p:nvPr/>
        </p:nvSpPr>
        <p:spPr>
          <a:xfrm>
            <a:off x="5266282" y="5391795"/>
            <a:ext cx="1518699"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Heiligung</a:t>
            </a:r>
          </a:p>
        </p:txBody>
      </p:sp>
      <p:sp>
        <p:nvSpPr>
          <p:cNvPr id="17" name="Textfeld 16">
            <a:extLst>
              <a:ext uri="{FF2B5EF4-FFF2-40B4-BE49-F238E27FC236}">
                <a16:creationId xmlns:a16="http://schemas.microsoft.com/office/drawing/2014/main" id="{B9884F98-BCB5-40A3-8CAF-208670FE05D0}"/>
              </a:ext>
            </a:extLst>
          </p:cNvPr>
          <p:cNvSpPr txBox="1"/>
          <p:nvPr/>
        </p:nvSpPr>
        <p:spPr>
          <a:xfrm>
            <a:off x="8934511" y="4251692"/>
            <a:ext cx="1518699"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Unglaube</a:t>
            </a:r>
          </a:p>
        </p:txBody>
      </p:sp>
      <p:sp>
        <p:nvSpPr>
          <p:cNvPr id="18" name="Textfeld 17">
            <a:extLst>
              <a:ext uri="{FF2B5EF4-FFF2-40B4-BE49-F238E27FC236}">
                <a16:creationId xmlns:a16="http://schemas.microsoft.com/office/drawing/2014/main" id="{343DEEB2-2E73-4AF3-96D6-928E5D9590D9}"/>
              </a:ext>
            </a:extLst>
          </p:cNvPr>
          <p:cNvSpPr txBox="1"/>
          <p:nvPr/>
        </p:nvSpPr>
        <p:spPr>
          <a:xfrm>
            <a:off x="3544938" y="2198615"/>
            <a:ext cx="1518699" cy="646331"/>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Zuverlässigkeit Gottes</a:t>
            </a:r>
          </a:p>
        </p:txBody>
      </p:sp>
      <p:sp>
        <p:nvSpPr>
          <p:cNvPr id="19" name="Textfeld 18">
            <a:extLst>
              <a:ext uri="{FF2B5EF4-FFF2-40B4-BE49-F238E27FC236}">
                <a16:creationId xmlns:a16="http://schemas.microsoft.com/office/drawing/2014/main" id="{B05FDE1A-4C38-4690-A3EA-A52385C5508D}"/>
              </a:ext>
            </a:extLst>
          </p:cNvPr>
          <p:cNvSpPr txBox="1"/>
          <p:nvPr/>
        </p:nvSpPr>
        <p:spPr>
          <a:xfrm>
            <a:off x="3093524" y="4711112"/>
            <a:ext cx="1759093"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Überzeugung</a:t>
            </a:r>
          </a:p>
        </p:txBody>
      </p:sp>
      <p:sp>
        <p:nvSpPr>
          <p:cNvPr id="20" name="Textfeld 19">
            <a:extLst>
              <a:ext uri="{FF2B5EF4-FFF2-40B4-BE49-F238E27FC236}">
                <a16:creationId xmlns:a16="http://schemas.microsoft.com/office/drawing/2014/main" id="{745D8D50-6463-401E-B975-DEB1A7549F92}"/>
              </a:ext>
            </a:extLst>
          </p:cNvPr>
          <p:cNvSpPr txBox="1"/>
          <p:nvPr/>
        </p:nvSpPr>
        <p:spPr>
          <a:xfrm>
            <a:off x="3480400" y="6053170"/>
            <a:ext cx="1518699" cy="646331"/>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Geistliche Reife</a:t>
            </a:r>
          </a:p>
        </p:txBody>
      </p:sp>
      <p:sp>
        <p:nvSpPr>
          <p:cNvPr id="21" name="Textfeld 20">
            <a:extLst>
              <a:ext uri="{FF2B5EF4-FFF2-40B4-BE49-F238E27FC236}">
                <a16:creationId xmlns:a16="http://schemas.microsoft.com/office/drawing/2014/main" id="{CEE2AF25-5F75-4E42-961C-A87D04467852}"/>
              </a:ext>
            </a:extLst>
          </p:cNvPr>
          <p:cNvSpPr txBox="1"/>
          <p:nvPr/>
        </p:nvSpPr>
        <p:spPr>
          <a:xfrm>
            <a:off x="1184615" y="3033137"/>
            <a:ext cx="1518699" cy="646331"/>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Beziehung zu Gott</a:t>
            </a:r>
          </a:p>
        </p:txBody>
      </p:sp>
      <p:sp>
        <p:nvSpPr>
          <p:cNvPr id="22" name="Textfeld 21">
            <a:extLst>
              <a:ext uri="{FF2B5EF4-FFF2-40B4-BE49-F238E27FC236}">
                <a16:creationId xmlns:a16="http://schemas.microsoft.com/office/drawing/2014/main" id="{048401D2-1DEF-4324-8481-1BD1A6FEF3E4}"/>
              </a:ext>
            </a:extLst>
          </p:cNvPr>
          <p:cNvSpPr txBox="1"/>
          <p:nvPr/>
        </p:nvSpPr>
        <p:spPr>
          <a:xfrm>
            <a:off x="2785588" y="3579415"/>
            <a:ext cx="1518699" cy="646331"/>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Liebe Gottes</a:t>
            </a:r>
          </a:p>
        </p:txBody>
      </p:sp>
      <p:sp>
        <p:nvSpPr>
          <p:cNvPr id="3" name="Ellipse 2">
            <a:extLst>
              <a:ext uri="{FF2B5EF4-FFF2-40B4-BE49-F238E27FC236}">
                <a16:creationId xmlns:a16="http://schemas.microsoft.com/office/drawing/2014/main" id="{00CFB39D-8BCF-4F09-8F92-52EFD0CADA52}"/>
              </a:ext>
            </a:extLst>
          </p:cNvPr>
          <p:cNvSpPr/>
          <p:nvPr/>
        </p:nvSpPr>
        <p:spPr>
          <a:xfrm>
            <a:off x="4467375" y="2729442"/>
            <a:ext cx="3116515" cy="23161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F85090CD-C288-4F9B-B528-8713224ADB6F}"/>
              </a:ext>
            </a:extLst>
          </p:cNvPr>
          <p:cNvSpPr/>
          <p:nvPr/>
        </p:nvSpPr>
        <p:spPr>
          <a:xfrm>
            <a:off x="2491690" y="1808194"/>
            <a:ext cx="6717247" cy="433531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6C4BD1DD-EA40-4FEF-9190-B93B44D1A3E4}"/>
              </a:ext>
            </a:extLst>
          </p:cNvPr>
          <p:cNvSpPr/>
          <p:nvPr/>
        </p:nvSpPr>
        <p:spPr>
          <a:xfrm>
            <a:off x="1014410" y="618162"/>
            <a:ext cx="9698787" cy="66373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a:extLst>
              <a:ext uri="{FF2B5EF4-FFF2-40B4-BE49-F238E27FC236}">
                <a16:creationId xmlns:a16="http://schemas.microsoft.com/office/drawing/2014/main" id="{42CC45E2-D24A-4700-9FB7-492292E03E43}"/>
              </a:ext>
            </a:extLst>
          </p:cNvPr>
          <p:cNvSpPr txBox="1"/>
          <p:nvPr/>
        </p:nvSpPr>
        <p:spPr>
          <a:xfrm>
            <a:off x="2006766" y="1554033"/>
            <a:ext cx="1518699" cy="646331"/>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Gott vertrauen</a:t>
            </a:r>
          </a:p>
        </p:txBody>
      </p:sp>
      <p:sp>
        <p:nvSpPr>
          <p:cNvPr id="26" name="Textfeld 25">
            <a:extLst>
              <a:ext uri="{FF2B5EF4-FFF2-40B4-BE49-F238E27FC236}">
                <a16:creationId xmlns:a16="http://schemas.microsoft.com/office/drawing/2014/main" id="{27A73E89-43CF-4BE9-B27B-ED9D4773F2C4}"/>
              </a:ext>
            </a:extLst>
          </p:cNvPr>
          <p:cNvSpPr txBox="1"/>
          <p:nvPr/>
        </p:nvSpPr>
        <p:spPr>
          <a:xfrm>
            <a:off x="6932426" y="2718271"/>
            <a:ext cx="1518699"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Gewissheit</a:t>
            </a:r>
          </a:p>
        </p:txBody>
      </p:sp>
      <p:sp>
        <p:nvSpPr>
          <p:cNvPr id="27" name="Textfeld 26">
            <a:extLst>
              <a:ext uri="{FF2B5EF4-FFF2-40B4-BE49-F238E27FC236}">
                <a16:creationId xmlns:a16="http://schemas.microsoft.com/office/drawing/2014/main" id="{C7254CA2-345C-426B-A866-20748A666EAF}"/>
              </a:ext>
            </a:extLst>
          </p:cNvPr>
          <p:cNvSpPr txBox="1"/>
          <p:nvPr/>
        </p:nvSpPr>
        <p:spPr>
          <a:xfrm>
            <a:off x="6254560" y="1180270"/>
            <a:ext cx="1518699" cy="369332"/>
          </a:xfrm>
          <a:prstGeom prst="rect">
            <a:avLst/>
          </a:prstGeom>
          <a:ln w="127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b="1" dirty="0"/>
              <a:t>Gewissen</a:t>
            </a:r>
          </a:p>
        </p:txBody>
      </p:sp>
    </p:spTree>
    <p:extLst>
      <p:ext uri="{BB962C8B-B14F-4D97-AF65-F5344CB8AC3E}">
        <p14:creationId xmlns:p14="http://schemas.microsoft.com/office/powerpoint/2010/main" val="180712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0" grpId="0" animBg="1"/>
      <p:bldP spid="21" grpId="0" animBg="1"/>
      <p:bldP spid="22" grpId="0" animBg="1"/>
      <p:bldP spid="25"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85EF9E-59CC-40D7-81DE-5A54491116B9}"/>
              </a:ext>
            </a:extLst>
          </p:cNvPr>
          <p:cNvSpPr>
            <a:spLocks noGrp="1"/>
          </p:cNvSpPr>
          <p:nvPr>
            <p:ph type="title"/>
          </p:nvPr>
        </p:nvSpPr>
        <p:spPr/>
        <p:txBody>
          <a:bodyPr/>
          <a:lstStyle/>
          <a:p>
            <a:r>
              <a:rPr lang="de-DE" dirty="0"/>
              <a:t>Heilsgewissheit: Bibelstellen</a:t>
            </a:r>
          </a:p>
        </p:txBody>
      </p:sp>
      <p:sp>
        <p:nvSpPr>
          <p:cNvPr id="3" name="Inhaltsplatzhalter 2">
            <a:extLst>
              <a:ext uri="{FF2B5EF4-FFF2-40B4-BE49-F238E27FC236}">
                <a16:creationId xmlns:a16="http://schemas.microsoft.com/office/drawing/2014/main" id="{9B5E7DCA-4BA3-4EAD-98CB-9C0D36F4C0CE}"/>
              </a:ext>
            </a:extLst>
          </p:cNvPr>
          <p:cNvSpPr>
            <a:spLocks noGrp="1"/>
          </p:cNvSpPr>
          <p:nvPr>
            <p:ph idx="1"/>
          </p:nvPr>
        </p:nvSpPr>
        <p:spPr/>
        <p:txBody>
          <a:bodyPr>
            <a:normAutofit fontScale="92500" lnSpcReduction="20000"/>
          </a:bodyPr>
          <a:lstStyle/>
          <a:p>
            <a:r>
              <a:rPr lang="de-DE" dirty="0">
                <a:latin typeface="Calibri" panose="020F0502020204030204" pitchFamily="34" charset="0"/>
              </a:rPr>
              <a:t>“Ich lebe, doch nun nicht ich, sondern Christus lebt in mir. Denn was ich jetzt lebe im Fleisch, </a:t>
            </a:r>
            <a:r>
              <a:rPr lang="de-DE" b="1" dirty="0">
                <a:latin typeface="Calibri" panose="020F0502020204030204" pitchFamily="34" charset="0"/>
              </a:rPr>
              <a:t>das lebe ich im Glauben an den Sohn Gottes, der mich geliebt hat und sich selbst für mich dahingegeben.</a:t>
            </a:r>
            <a:r>
              <a:rPr lang="de-DE" dirty="0">
                <a:latin typeface="Calibri" panose="020F0502020204030204" pitchFamily="34" charset="0"/>
              </a:rPr>
              <a:t>” (Galater 2,20, LU)</a:t>
            </a:r>
          </a:p>
          <a:p>
            <a:pPr marL="0" indent="0">
              <a:buNone/>
            </a:pPr>
            <a:endParaRPr lang="de-DE" sz="1800" dirty="0">
              <a:effectLst/>
              <a:latin typeface="Calibri" panose="020F0502020204030204" pitchFamily="34" charset="0"/>
            </a:endParaRPr>
          </a:p>
          <a:p>
            <a:r>
              <a:rPr lang="de-DE" sz="1800" dirty="0">
                <a:effectLst/>
                <a:latin typeface="Calibri" panose="020F0502020204030204" pitchFamily="34" charset="0"/>
              </a:rPr>
              <a:t>“</a:t>
            </a:r>
            <a:r>
              <a:rPr lang="de-DE" sz="1800" i="1" dirty="0">
                <a:effectLst/>
                <a:latin typeface="Calibri" panose="020F0502020204030204" pitchFamily="34" charset="0"/>
              </a:rPr>
              <a:t>Aus diesem Grund leide ich dies alles; aber ich schäme mich dessen nicht</a:t>
            </a:r>
            <a:r>
              <a:rPr lang="de-DE" sz="1800" b="1" i="1" dirty="0">
                <a:effectLst/>
                <a:latin typeface="Calibri" panose="020F0502020204030204" pitchFamily="34" charset="0"/>
              </a:rPr>
              <a:t>; denn ich weiß, an wen ich glaube</a:t>
            </a:r>
            <a:r>
              <a:rPr lang="de-DE" sz="1800" i="1" dirty="0">
                <a:effectLst/>
                <a:latin typeface="Calibri" panose="020F0502020204030204" pitchFamily="34" charset="0"/>
              </a:rPr>
              <a:t>, und bin gewiss, dass er bewahren kann, was mir anvertraut ist, bis an jenen Tag.</a:t>
            </a:r>
            <a:r>
              <a:rPr lang="de-DE" sz="1800" dirty="0">
                <a:effectLst/>
                <a:latin typeface="Calibri" panose="020F0502020204030204" pitchFamily="34" charset="0"/>
              </a:rPr>
              <a:t>” (2. Tim. 1.12)</a:t>
            </a:r>
          </a:p>
          <a:p>
            <a:r>
              <a:rPr lang="de-DE" sz="1800" dirty="0">
                <a:effectLst/>
                <a:latin typeface="Calibri" panose="020F0502020204030204" pitchFamily="34" charset="0"/>
              </a:rPr>
              <a:t>“</a:t>
            </a:r>
            <a:r>
              <a:rPr lang="de-DE" sz="1800" b="1" i="1" dirty="0">
                <a:effectLst/>
                <a:latin typeface="Calibri" panose="020F0502020204030204" pitchFamily="34" charset="0"/>
              </a:rPr>
              <a:t>Aber ich weiß, dass mein Erlöser lebt</a:t>
            </a:r>
            <a:r>
              <a:rPr lang="de-DE" sz="1800" i="1" dirty="0">
                <a:effectLst/>
                <a:latin typeface="Calibri" panose="020F0502020204030204" pitchFamily="34" charset="0"/>
              </a:rPr>
              <a:t>, und als der Letzte wird er über dem Staub sich erheben.</a:t>
            </a:r>
            <a:r>
              <a:rPr lang="de-DE" sz="1800" dirty="0">
                <a:effectLst/>
                <a:latin typeface="Calibri" panose="020F0502020204030204" pitchFamily="34" charset="0"/>
              </a:rPr>
              <a:t>” (Ijob 19,25) </a:t>
            </a:r>
          </a:p>
          <a:p>
            <a:r>
              <a:rPr lang="de-DE" sz="1800" dirty="0">
                <a:effectLst/>
                <a:latin typeface="Calibri" panose="020F0502020204030204" pitchFamily="34" charset="0"/>
              </a:rPr>
              <a:t>“</a:t>
            </a:r>
            <a:r>
              <a:rPr lang="de-DE" sz="1800" i="1" dirty="0">
                <a:effectLst/>
                <a:latin typeface="Calibri" panose="020F0502020204030204" pitchFamily="34" charset="0"/>
              </a:rPr>
              <a:t>Es soll dir niemand widerstehen dein Leben lang. Wie ich mit Mose gewesen bin, so will ich auch mit dir sein. Ich will dich nicht verlassen noch von dir weichen.</a:t>
            </a:r>
            <a:r>
              <a:rPr lang="de-DE" sz="1800" dirty="0">
                <a:effectLst/>
                <a:latin typeface="Calibri" panose="020F0502020204030204" pitchFamily="34" charset="0"/>
              </a:rPr>
              <a:t>” (Josua 1,5) </a:t>
            </a:r>
          </a:p>
          <a:p>
            <a:r>
              <a:rPr lang="de-DE" dirty="0">
                <a:latin typeface="Calibri" panose="020F0502020204030204" pitchFamily="34" charset="0"/>
              </a:rPr>
              <a:t>Das Anliegen des Johannesbriefes ist (unter anderen ähnlichen Anliegen): </a:t>
            </a:r>
            <a:r>
              <a:rPr lang="de-DE" sz="1800" dirty="0">
                <a:effectLst/>
                <a:latin typeface="Calibri" panose="020F0502020204030204" pitchFamily="34" charset="0"/>
              </a:rPr>
              <a:t>“</a:t>
            </a:r>
            <a:r>
              <a:rPr lang="de-DE" sz="1800" b="1" i="1" dirty="0">
                <a:effectLst/>
                <a:latin typeface="Calibri" panose="020F0502020204030204" pitchFamily="34" charset="0"/>
              </a:rPr>
              <a:t>Liebe Kinder, ich schreibe euch, dass euch die Sünden vergeben sind </a:t>
            </a:r>
            <a:r>
              <a:rPr lang="de-DE" sz="1800" i="1" dirty="0">
                <a:effectLst/>
                <a:latin typeface="Calibri" panose="020F0502020204030204" pitchFamily="34" charset="0"/>
              </a:rPr>
              <a:t>um seines Namens willen.</a:t>
            </a:r>
            <a:r>
              <a:rPr lang="de-DE" sz="1800" dirty="0">
                <a:effectLst/>
                <a:latin typeface="Calibri" panose="020F0502020204030204" pitchFamily="34" charset="0"/>
              </a:rPr>
              <a:t>” (1. Johannes 2,12) </a:t>
            </a:r>
          </a:p>
          <a:p>
            <a:endParaRPr lang="de-DE" sz="1800" dirty="0">
              <a:effectLst/>
              <a:latin typeface="Calibri" panose="020F0502020204030204" pitchFamily="34" charset="0"/>
            </a:endParaRPr>
          </a:p>
          <a:p>
            <a:endParaRPr lang="de-DE" dirty="0"/>
          </a:p>
        </p:txBody>
      </p:sp>
    </p:spTree>
    <p:extLst>
      <p:ext uri="{BB962C8B-B14F-4D97-AF65-F5344CB8AC3E}">
        <p14:creationId xmlns:p14="http://schemas.microsoft.com/office/powerpoint/2010/main" val="135720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p:txBody>
          <a:bodyPr/>
          <a:lstStyle/>
          <a:p>
            <a:r>
              <a:rPr lang="de-DE" dirty="0"/>
              <a:t>Heilsgewissheit: Mögliche Perspektiven</a:t>
            </a:r>
          </a:p>
        </p:txBody>
      </p:sp>
      <p:sp>
        <p:nvSpPr>
          <p:cNvPr id="3" name="Inhaltsplatzhalter 2">
            <a:extLst>
              <a:ext uri="{FF2B5EF4-FFF2-40B4-BE49-F238E27FC236}">
                <a16:creationId xmlns:a16="http://schemas.microsoft.com/office/drawing/2014/main" id="{0003F463-FABF-4BD0-94BC-03177AD41DFB}"/>
              </a:ext>
            </a:extLst>
          </p:cNvPr>
          <p:cNvSpPr>
            <a:spLocks noGrp="1"/>
          </p:cNvSpPr>
          <p:nvPr>
            <p:ph idx="1"/>
          </p:nvPr>
        </p:nvSpPr>
        <p:spPr>
          <a:xfrm>
            <a:off x="2334827" y="1819922"/>
            <a:ext cx="9169785" cy="4091300"/>
          </a:xfrm>
        </p:spPr>
        <p:txBody>
          <a:bodyPr/>
          <a:lstStyle/>
          <a:p>
            <a:r>
              <a:rPr lang="de-DE" dirty="0"/>
              <a:t>Einerseits kann jemand keine Zweifel haben, obwohl er echt gerettet ist und andererseits kann sich jemand ohne Errettung in Sicherheit wähnen</a:t>
            </a:r>
          </a:p>
          <a:p>
            <a:r>
              <a:rPr lang="de-DE" dirty="0"/>
              <a:t>Einerseits ist der Christ sicher in Gottes Hand, und doch kann er gleichzeitig selber keine Sicherheit haben</a:t>
            </a:r>
          </a:p>
          <a:p>
            <a:r>
              <a:rPr lang="de-DE" dirty="0"/>
              <a:t>Meine ich mit Gewissheit meinen Zustand vor Gott gegenwärtig oder im Bezug auf das zukünftige Heil?</a:t>
            </a:r>
          </a:p>
          <a:p>
            <a:endParaRPr lang="de-DE" dirty="0"/>
          </a:p>
          <a:p>
            <a:pPr lvl="1"/>
            <a:r>
              <a:rPr lang="de-DE" dirty="0"/>
              <a:t>Aufgrund dieser Spannung zwischen dem Absolutheitsanspruch des Glaubens und der Erfahrungen des Christen sind zwei Extremen zu meiden</a:t>
            </a:r>
          </a:p>
          <a:p>
            <a:pPr lvl="2"/>
            <a:r>
              <a:rPr lang="de-DE" dirty="0"/>
              <a:t>Das eigentlich </a:t>
            </a:r>
            <a:r>
              <a:rPr lang="de-DE" b="1" dirty="0"/>
              <a:t>keine</a:t>
            </a:r>
            <a:r>
              <a:rPr lang="de-DE" dirty="0"/>
              <a:t> Heilsgewissheit </a:t>
            </a:r>
            <a:r>
              <a:rPr lang="de-DE" b="1" dirty="0"/>
              <a:t>möglich</a:t>
            </a:r>
            <a:r>
              <a:rPr lang="de-DE" dirty="0"/>
              <a:t> ist (katholisch)</a:t>
            </a:r>
          </a:p>
          <a:p>
            <a:pPr lvl="2"/>
            <a:r>
              <a:rPr lang="de-DE" dirty="0"/>
              <a:t>Das absolute Heilsgewissheit </a:t>
            </a:r>
            <a:r>
              <a:rPr lang="de-DE" b="1" dirty="0"/>
              <a:t>nötig</a:t>
            </a:r>
            <a:r>
              <a:rPr lang="de-DE" dirty="0"/>
              <a:t> ist, um gerettet zu werden (</a:t>
            </a:r>
            <a:r>
              <a:rPr lang="de-DE" dirty="0" err="1"/>
              <a:t>Anabaptistisch</a:t>
            </a:r>
            <a:r>
              <a:rPr lang="de-DE" dirty="0"/>
              <a:t>)</a:t>
            </a:r>
          </a:p>
        </p:txBody>
      </p:sp>
    </p:spTree>
    <p:extLst>
      <p:ext uri="{BB962C8B-B14F-4D97-AF65-F5344CB8AC3E}">
        <p14:creationId xmlns:p14="http://schemas.microsoft.com/office/powerpoint/2010/main" val="1474816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0DB1E-AA26-456F-A075-F2C7B6D54467}"/>
              </a:ext>
            </a:extLst>
          </p:cNvPr>
          <p:cNvSpPr>
            <a:spLocks noGrp="1"/>
          </p:cNvSpPr>
          <p:nvPr>
            <p:ph type="title"/>
          </p:nvPr>
        </p:nvSpPr>
        <p:spPr>
          <a:xfrm>
            <a:off x="2211186" y="396832"/>
            <a:ext cx="8911687" cy="1280890"/>
          </a:xfrm>
        </p:spPr>
        <p:txBody>
          <a:bodyPr/>
          <a:lstStyle/>
          <a:p>
            <a:r>
              <a:rPr lang="de-DE" dirty="0"/>
              <a:t>Drei mögliche Definitionen</a:t>
            </a:r>
          </a:p>
        </p:txBody>
      </p:sp>
      <p:graphicFrame>
        <p:nvGraphicFramePr>
          <p:cNvPr id="4" name="Tabelle 4">
            <a:extLst>
              <a:ext uri="{FF2B5EF4-FFF2-40B4-BE49-F238E27FC236}">
                <a16:creationId xmlns:a16="http://schemas.microsoft.com/office/drawing/2014/main" id="{65C73ACB-0C8A-4DAF-94C2-C55E8DFCE00D}"/>
              </a:ext>
            </a:extLst>
          </p:cNvPr>
          <p:cNvGraphicFramePr>
            <a:graphicFrameLocks noGrp="1"/>
          </p:cNvGraphicFramePr>
          <p:nvPr>
            <p:ph idx="1"/>
            <p:extLst>
              <p:ext uri="{D42A27DB-BD31-4B8C-83A1-F6EECF244321}">
                <p14:modId xmlns:p14="http://schemas.microsoft.com/office/powerpoint/2010/main" val="4069439393"/>
              </p:ext>
            </p:extLst>
          </p:nvPr>
        </p:nvGraphicFramePr>
        <p:xfrm>
          <a:off x="299305" y="1340528"/>
          <a:ext cx="11593390" cy="4866865"/>
        </p:xfrm>
        <a:graphic>
          <a:graphicData uri="http://schemas.openxmlformats.org/drawingml/2006/table">
            <a:tbl>
              <a:tblPr firstRow="1" bandRow="1">
                <a:tableStyleId>{5C22544A-7EE6-4342-B048-85BDC9FD1C3A}</a:tableStyleId>
              </a:tblPr>
              <a:tblGrid>
                <a:gridCol w="3305029">
                  <a:extLst>
                    <a:ext uri="{9D8B030D-6E8A-4147-A177-3AD203B41FA5}">
                      <a16:colId xmlns:a16="http://schemas.microsoft.com/office/drawing/2014/main" val="2976757818"/>
                    </a:ext>
                  </a:extLst>
                </a:gridCol>
                <a:gridCol w="5193437">
                  <a:extLst>
                    <a:ext uri="{9D8B030D-6E8A-4147-A177-3AD203B41FA5}">
                      <a16:colId xmlns:a16="http://schemas.microsoft.com/office/drawing/2014/main" val="707413262"/>
                    </a:ext>
                  </a:extLst>
                </a:gridCol>
                <a:gridCol w="3094924">
                  <a:extLst>
                    <a:ext uri="{9D8B030D-6E8A-4147-A177-3AD203B41FA5}">
                      <a16:colId xmlns:a16="http://schemas.microsoft.com/office/drawing/2014/main" val="207826488"/>
                    </a:ext>
                  </a:extLst>
                </a:gridCol>
              </a:tblGrid>
              <a:tr h="859232">
                <a:tc>
                  <a:txBody>
                    <a:bodyPr/>
                    <a:lstStyle/>
                    <a:p>
                      <a:r>
                        <a:rPr lang="de-DE" dirty="0"/>
                        <a:t>Katechismus der katholischen Kirche</a:t>
                      </a:r>
                    </a:p>
                  </a:txBody>
                  <a:tcPr/>
                </a:tc>
                <a:tc>
                  <a:txBody>
                    <a:bodyPr/>
                    <a:lstStyle/>
                    <a:p>
                      <a:r>
                        <a:rPr lang="de-DE" dirty="0"/>
                        <a:t>Westminster Bekenntnis </a:t>
                      </a:r>
                    </a:p>
                  </a:txBody>
                  <a:tcPr/>
                </a:tc>
                <a:tc>
                  <a:txBody>
                    <a:bodyPr/>
                    <a:lstStyle/>
                    <a:p>
                      <a:r>
                        <a:rPr lang="de-DE" dirty="0"/>
                        <a:t>Bekenntnis der Mennoniten-Brüder-Gemeinde</a:t>
                      </a:r>
                    </a:p>
                  </a:txBody>
                  <a:tcPr/>
                </a:tc>
                <a:extLst>
                  <a:ext uri="{0D108BD9-81ED-4DB2-BD59-A6C34878D82A}">
                    <a16:rowId xmlns:a16="http://schemas.microsoft.com/office/drawing/2014/main" val="1826789563"/>
                  </a:ext>
                </a:extLst>
              </a:tr>
              <a:tr h="3952465">
                <a:tc>
                  <a:txBody>
                    <a:bodyPr/>
                    <a:lstStyle/>
                    <a:p>
                      <a:r>
                        <a:rPr lang="de-DE" sz="1800" b="0" i="0" kern="1200" dirty="0">
                          <a:solidFill>
                            <a:schemeClr val="dk1"/>
                          </a:solidFill>
                          <a:effectLst/>
                          <a:latin typeface="+mn-lt"/>
                          <a:ea typeface="+mn-ea"/>
                          <a:cs typeface="+mn-cs"/>
                        </a:rPr>
                        <a:t>„Die Kinder unserer Mutter, der heiligen Kirche, erhoffen die Gnade der Beharrlichkeit bis zum Ende und die Belohnung durch Gott, ihren Vater, für die guten Werke, die sie dank seiner Gnade in Gemeinschaft mit Jesus vollbracht haben“</a:t>
                      </a:r>
                      <a:endParaRPr lang="de-DE" dirty="0"/>
                    </a:p>
                  </a:txBody>
                  <a:tcPr/>
                </a:tc>
                <a:tc>
                  <a:txBody>
                    <a:bodyPr/>
                    <a:lstStyle/>
                    <a:p>
                      <a:r>
                        <a:rPr lang="de-DE" dirty="0"/>
                        <a:t>Dieser(=rettende) Glaube weist verschiedene Grade auf. Er ist schwach oder stark , kann oft und auf ganz verschiedene Art und Weise angefochten und geschwächt werden, behält jedoch den Sieg und wächst in vielen bis zur Erlangung einer vollen Gewissheit durch Christus (14.3)</a:t>
                      </a:r>
                    </a:p>
                    <a:p>
                      <a:endParaRPr lang="de-DE" dirty="0"/>
                    </a:p>
                    <a:p>
                      <a:r>
                        <a:rPr lang="de-DE" dirty="0"/>
                        <a:t>Diese unfehlbare Gewissheit gehört nicht so zum Wesen des Glaubens, dass ein wahrhaft Gläubiger nicht auch lange zu warten und mit vielen Schwierigkeiten zu kämpfen haben könnte, bevor er Anteil an ihr gewinnt (18.3) </a:t>
                      </a:r>
                    </a:p>
                  </a:txBody>
                  <a:tcPr/>
                </a:tc>
                <a:tc>
                  <a:txBody>
                    <a:bodyPr/>
                    <a:lstStyle/>
                    <a:p>
                      <a:r>
                        <a:rPr lang="de-DE" dirty="0"/>
                        <a:t>…Durch die Kraft des Heiligen Geistes werden sie in Gottes Familie hineingeboren und erhalten die Gewissheit ihrer Errettung…</a:t>
                      </a:r>
                    </a:p>
                  </a:txBody>
                  <a:tcPr/>
                </a:tc>
                <a:extLst>
                  <a:ext uri="{0D108BD9-81ED-4DB2-BD59-A6C34878D82A}">
                    <a16:rowId xmlns:a16="http://schemas.microsoft.com/office/drawing/2014/main" val="2999677896"/>
                  </a:ext>
                </a:extLst>
              </a:tr>
            </a:tbl>
          </a:graphicData>
        </a:graphic>
      </p:graphicFrame>
      <p:sp>
        <p:nvSpPr>
          <p:cNvPr id="3" name="Textfeld 2">
            <a:extLst>
              <a:ext uri="{FF2B5EF4-FFF2-40B4-BE49-F238E27FC236}">
                <a16:creationId xmlns:a16="http://schemas.microsoft.com/office/drawing/2014/main" id="{45BF1C81-9599-4EF3-A9A3-C04B90F30585}"/>
              </a:ext>
            </a:extLst>
          </p:cNvPr>
          <p:cNvSpPr txBox="1"/>
          <p:nvPr/>
        </p:nvSpPr>
        <p:spPr>
          <a:xfrm>
            <a:off x="2849731" y="6359049"/>
            <a:ext cx="8098692" cy="461665"/>
          </a:xfrm>
          <a:prstGeom prst="rect">
            <a:avLst/>
          </a:prstGeom>
          <a:noFill/>
        </p:spPr>
        <p:txBody>
          <a:bodyPr wrap="none" rtlCol="0">
            <a:spAutoFit/>
          </a:bodyPr>
          <a:lstStyle/>
          <a:p>
            <a:r>
              <a:rPr lang="de-DE" sz="2400" dirty="0"/>
              <a:t>Frage: Welches Bekenntnis würdet ihr unterzeichnen?</a:t>
            </a:r>
          </a:p>
        </p:txBody>
      </p:sp>
    </p:spTree>
    <p:extLst>
      <p:ext uri="{BB962C8B-B14F-4D97-AF65-F5344CB8AC3E}">
        <p14:creationId xmlns:p14="http://schemas.microsoft.com/office/powerpoint/2010/main" val="1916574586"/>
      </p:ext>
    </p:extLst>
  </p:cSld>
  <p:clrMapOvr>
    <a:masterClrMapping/>
  </p:clrMapOvr>
</p:sld>
</file>

<file path=ppt/theme/theme1.xml><?xml version="1.0" encoding="utf-8"?>
<a:theme xmlns:a="http://schemas.openxmlformats.org/drawingml/2006/main" name="Fetzen">
  <a:themeElements>
    <a:clrScheme name="Fetze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0</TotalTime>
  <Words>3938</Words>
  <Application>Microsoft Office PowerPoint</Application>
  <PresentationFormat>Breitbild</PresentationFormat>
  <Paragraphs>167</Paragraphs>
  <Slides>29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29</vt:i4>
      </vt:variant>
    </vt:vector>
  </HeadingPairs>
  <TitlesOfParts>
    <vt:vector size="34" baseType="lpstr">
      <vt:lpstr>Arial</vt:lpstr>
      <vt:lpstr>Calibri</vt:lpstr>
      <vt:lpstr>Century Gothic</vt:lpstr>
      <vt:lpstr>Wingdings 3</vt:lpstr>
      <vt:lpstr>Fetzen</vt:lpstr>
      <vt:lpstr>PowerPoint-Präsentation</vt:lpstr>
      <vt:lpstr>PowerPoint-Präsentation</vt:lpstr>
      <vt:lpstr>PowerPoint-Präsentation</vt:lpstr>
      <vt:lpstr>Vom Zweifel zur Glaubensgewissheit</vt:lpstr>
      <vt:lpstr>Überblick</vt:lpstr>
      <vt:lpstr>Worüber wir sprechen wollen</vt:lpstr>
      <vt:lpstr>Heilsgewissheit: Bibelstellen</vt:lpstr>
      <vt:lpstr>Heilsgewissheit: Mögliche Perspektiven</vt:lpstr>
      <vt:lpstr>Drei mögliche Definitionen</vt:lpstr>
      <vt:lpstr>Die Gewissheit der Rechtfertigung I</vt:lpstr>
      <vt:lpstr>Die Gewissheit der Rechtfertigung II</vt:lpstr>
      <vt:lpstr>Die Gewissheit der Rechtfertigung III</vt:lpstr>
      <vt:lpstr>Die Gewissheit der Rechtfertigung IV</vt:lpstr>
      <vt:lpstr>Die Gewissheit der Rechtfertigung bei Calvin - Definition</vt:lpstr>
      <vt:lpstr>Bibelarbeit: Die Spannung des Glaubens zwischen Gewissheit und Zweifel</vt:lpstr>
      <vt:lpstr>Definition: Zweifel</vt:lpstr>
      <vt:lpstr>Die Vielen Gesichter des Zweifels: Satans liebstes Kampffeld</vt:lpstr>
      <vt:lpstr>Die Vielfalt des Zweifelns – Beispiele aus der Praxis</vt:lpstr>
      <vt:lpstr>Die Vielfalt des Zweifelns – Beispiele aus der Bibel</vt:lpstr>
      <vt:lpstr>Viele Zweifel - Fazit</vt:lpstr>
      <vt:lpstr>Das Sprechen zur eigenen Seele – von Martin Lloyd-Jones erklärt</vt:lpstr>
      <vt:lpstr>Der Kampf gegen den Zweifel: Das Sprechen zu seiner eigenen Seele - Bibelstelle</vt:lpstr>
      <vt:lpstr>Der Kampf gegen den Zweifel: Versichert euch gegenseitig des Heils in Christus</vt:lpstr>
      <vt:lpstr>Der Kampf gegen den Zweifel: Versichert euch gegenseitig des Heils in Christus II</vt:lpstr>
      <vt:lpstr>Was kann unsere Heilsgewissheit stärken?</vt:lpstr>
      <vt:lpstr>Wie Abrahams Glaube gestärkt wurde - Eine Andacht zu 1. Mo. 15 </vt:lpstr>
      <vt:lpstr>Fazit: Worüber wir sprachen</vt:lpstr>
      <vt:lpstr>Anhang A: Besungene Heilsgewissheit</vt:lpstr>
      <vt:lpstr>Anhang B: Wie stärkt die Taufe unsere Gewissheit der Errettung?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Vom Zweifel zur Glaubensgewissheit</dc:title>
  <dc:creator>Sergej Pauli</dc:creator>
  <cp:lastModifiedBy>Sergej Pauli</cp:lastModifiedBy>
  <cp:revision>78</cp:revision>
  <dcterms:created xsi:type="dcterms:W3CDTF">2021-12-19T14:52:00Z</dcterms:created>
  <dcterms:modified xsi:type="dcterms:W3CDTF">2022-02-03T15:06:25Z</dcterms:modified>
</cp:coreProperties>
</file>